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273" r:id="rId5"/>
    <p:sldId id="383" r:id="rId6"/>
    <p:sldId id="391" r:id="rId7"/>
    <p:sldId id="397" r:id="rId8"/>
    <p:sldId id="405" r:id="rId9"/>
    <p:sldId id="406" r:id="rId10"/>
    <p:sldId id="407" r:id="rId11"/>
    <p:sldId id="408" r:id="rId12"/>
    <p:sldId id="404" r:id="rId13"/>
    <p:sldId id="403" r:id="rId14"/>
    <p:sldId id="410" r:id="rId15"/>
    <p:sldId id="411" r:id="rId16"/>
    <p:sldId id="3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BEA5F-53FB-4542-8597-D82AE0A9CB35}" v="12" dt="2024-04-02T11:23:05.783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8" autoAdjust="0"/>
    <p:restoredTop sz="86424" autoAdjust="0"/>
  </p:normalViewPr>
  <p:slideViewPr>
    <p:cSldViewPr snapToGrid="0">
      <p:cViewPr varScale="1">
        <p:scale>
          <a:sx n="62" d="100"/>
          <a:sy n="62" d="100"/>
        </p:scale>
        <p:origin x="86" y="54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tema, Samuel (CTR) - OCIO-EAS, VA" userId="72d7b389-fed9-445f-b77a-d5c7f505bdd1" providerId="ADAL" clId="{640BEA5F-53FB-4542-8597-D82AE0A9CB35}"/>
    <pc:docChg chg="modSld">
      <pc:chgData name="Gutema, Samuel (CTR) - OCIO-EAS, VA" userId="72d7b389-fed9-445f-b77a-d5c7f505bdd1" providerId="ADAL" clId="{640BEA5F-53FB-4542-8597-D82AE0A9CB35}" dt="2024-04-02T11:22:42.671" v="13"/>
      <pc:docMkLst>
        <pc:docMk/>
      </pc:docMkLst>
      <pc:sldChg chg="modSp">
        <pc:chgData name="Gutema, Samuel (CTR) - OCIO-EAS, VA" userId="72d7b389-fed9-445f-b77a-d5c7f505bdd1" providerId="ADAL" clId="{640BEA5F-53FB-4542-8597-D82AE0A9CB35}" dt="2024-04-02T11:21:50.508" v="8" actId="962"/>
        <pc:sldMkLst>
          <pc:docMk/>
          <pc:sldMk cId="0" sldId="273"/>
        </pc:sldMkLst>
        <pc:spChg chg="mod">
          <ac:chgData name="Gutema, Samuel (CTR) - OCIO-EAS, VA" userId="72d7b389-fed9-445f-b77a-d5c7f505bdd1" providerId="ADAL" clId="{640BEA5F-53FB-4542-8597-D82AE0A9CB35}" dt="2024-04-02T11:21:33.056" v="4" actId="13244"/>
          <ac:spMkLst>
            <pc:docMk/>
            <pc:sldMk cId="0" sldId="273"/>
            <ac:spMk id="2" creationId="{00000000-0000-0000-0000-000000000000}"/>
          </ac:spMkLst>
        </pc:spChg>
        <pc:picChg chg="mod">
          <ac:chgData name="Gutema, Samuel (CTR) - OCIO-EAS, VA" userId="72d7b389-fed9-445f-b77a-d5c7f505bdd1" providerId="ADAL" clId="{640BEA5F-53FB-4542-8597-D82AE0A9CB35}" dt="2024-04-02T11:21:50.508" v="8" actId="962"/>
          <ac:picMkLst>
            <pc:docMk/>
            <pc:sldMk cId="0" sldId="273"/>
            <ac:picMk id="6" creationId="{6AE7A0F3-AFF1-4C24-8520-7D79D7B5B79F}"/>
          </ac:picMkLst>
        </pc:picChg>
      </pc:sldChg>
      <pc:sldChg chg="modSp">
        <pc:chgData name="Gutema, Samuel (CTR) - OCIO-EAS, VA" userId="72d7b389-fed9-445f-b77a-d5c7f505bdd1" providerId="ADAL" clId="{640BEA5F-53FB-4542-8597-D82AE0A9CB35}" dt="2024-04-02T11:22:42.671" v="13"/>
        <pc:sldMkLst>
          <pc:docMk/>
          <pc:sldMk cId="752428618" sldId="403"/>
        </pc:sldMkLst>
        <pc:graphicFrameChg chg="mod">
          <ac:chgData name="Gutema, Samuel (CTR) - OCIO-EAS, VA" userId="72d7b389-fed9-445f-b77a-d5c7f505bdd1" providerId="ADAL" clId="{640BEA5F-53FB-4542-8597-D82AE0A9CB35}" dt="2024-04-02T11:22:42.671" v="13"/>
          <ac:graphicFrameMkLst>
            <pc:docMk/>
            <pc:sldMk cId="752428618" sldId="403"/>
            <ac:graphicFrameMk id="4" creationId="{4D1FB21E-CCFB-8E64-064C-DB8195F86847}"/>
          </ac:graphicFrameMkLst>
        </pc:graphicFrameChg>
      </pc:sldChg>
      <pc:sldChg chg="modSp mod">
        <pc:chgData name="Gutema, Samuel (CTR) - OCIO-EAS, VA" userId="72d7b389-fed9-445f-b77a-d5c7f505bdd1" providerId="ADAL" clId="{640BEA5F-53FB-4542-8597-D82AE0A9CB35}" dt="2024-04-02T11:22:21.422" v="9"/>
        <pc:sldMkLst>
          <pc:docMk/>
          <pc:sldMk cId="4127695141" sldId="405"/>
        </pc:sldMkLst>
        <pc:spChg chg="mod">
          <ac:chgData name="Gutema, Samuel (CTR) - OCIO-EAS, VA" userId="72d7b389-fed9-445f-b77a-d5c7f505bdd1" providerId="ADAL" clId="{640BEA5F-53FB-4542-8597-D82AE0A9CB35}" dt="2024-04-02T11:21:21.799" v="0" actId="33553"/>
          <ac:spMkLst>
            <pc:docMk/>
            <pc:sldMk cId="4127695141" sldId="405"/>
            <ac:spMk id="4" creationId="{CDB14AAA-1F04-769D-E7F0-4F68C8EB9283}"/>
          </ac:spMkLst>
        </pc:spChg>
        <pc:graphicFrameChg chg="mod">
          <ac:chgData name="Gutema, Samuel (CTR) - OCIO-EAS, VA" userId="72d7b389-fed9-445f-b77a-d5c7f505bdd1" providerId="ADAL" clId="{640BEA5F-53FB-4542-8597-D82AE0A9CB35}" dt="2024-04-02T11:22:21.422" v="9"/>
          <ac:graphicFrameMkLst>
            <pc:docMk/>
            <pc:sldMk cId="4127695141" sldId="405"/>
            <ac:graphicFrameMk id="8" creationId="{C60AA2D2-28D7-69D7-F6C5-B31DAD3332C1}"/>
          </ac:graphicFrameMkLst>
        </pc:graphicFrameChg>
      </pc:sldChg>
      <pc:sldChg chg="modSp mod">
        <pc:chgData name="Gutema, Samuel (CTR) - OCIO-EAS, VA" userId="72d7b389-fed9-445f-b77a-d5c7f505bdd1" providerId="ADAL" clId="{640BEA5F-53FB-4542-8597-D82AE0A9CB35}" dt="2024-04-02T11:22:27.130" v="10"/>
        <pc:sldMkLst>
          <pc:docMk/>
          <pc:sldMk cId="1266372052" sldId="406"/>
        </pc:sldMkLst>
        <pc:spChg chg="mod">
          <ac:chgData name="Gutema, Samuel (CTR) - OCIO-EAS, VA" userId="72d7b389-fed9-445f-b77a-d5c7f505bdd1" providerId="ADAL" clId="{640BEA5F-53FB-4542-8597-D82AE0A9CB35}" dt="2024-04-02T11:21:23.984" v="1" actId="33553"/>
          <ac:spMkLst>
            <pc:docMk/>
            <pc:sldMk cId="1266372052" sldId="406"/>
            <ac:spMk id="4" creationId="{CDB14AAA-1F04-769D-E7F0-4F68C8EB9283}"/>
          </ac:spMkLst>
        </pc:spChg>
        <pc:graphicFrameChg chg="mod">
          <ac:chgData name="Gutema, Samuel (CTR) - OCIO-EAS, VA" userId="72d7b389-fed9-445f-b77a-d5c7f505bdd1" providerId="ADAL" clId="{640BEA5F-53FB-4542-8597-D82AE0A9CB35}" dt="2024-04-02T11:22:27.130" v="10"/>
          <ac:graphicFrameMkLst>
            <pc:docMk/>
            <pc:sldMk cId="1266372052" sldId="406"/>
            <ac:graphicFrameMk id="8" creationId="{C60AA2D2-28D7-69D7-F6C5-B31DAD3332C1}"/>
          </ac:graphicFrameMkLst>
        </pc:graphicFrameChg>
      </pc:sldChg>
      <pc:sldChg chg="modSp mod">
        <pc:chgData name="Gutema, Samuel (CTR) - OCIO-EAS, VA" userId="72d7b389-fed9-445f-b77a-d5c7f505bdd1" providerId="ADAL" clId="{640BEA5F-53FB-4542-8597-D82AE0A9CB35}" dt="2024-04-02T11:22:31.303" v="11"/>
        <pc:sldMkLst>
          <pc:docMk/>
          <pc:sldMk cId="3105741416" sldId="407"/>
        </pc:sldMkLst>
        <pc:spChg chg="mod">
          <ac:chgData name="Gutema, Samuel (CTR) - OCIO-EAS, VA" userId="72d7b389-fed9-445f-b77a-d5c7f505bdd1" providerId="ADAL" clId="{640BEA5F-53FB-4542-8597-D82AE0A9CB35}" dt="2024-04-02T11:21:25.611" v="2" actId="33553"/>
          <ac:spMkLst>
            <pc:docMk/>
            <pc:sldMk cId="3105741416" sldId="407"/>
            <ac:spMk id="4" creationId="{CDB14AAA-1F04-769D-E7F0-4F68C8EB9283}"/>
          </ac:spMkLst>
        </pc:spChg>
        <pc:graphicFrameChg chg="mod">
          <ac:chgData name="Gutema, Samuel (CTR) - OCIO-EAS, VA" userId="72d7b389-fed9-445f-b77a-d5c7f505bdd1" providerId="ADAL" clId="{640BEA5F-53FB-4542-8597-D82AE0A9CB35}" dt="2024-04-02T11:22:31.303" v="11"/>
          <ac:graphicFrameMkLst>
            <pc:docMk/>
            <pc:sldMk cId="3105741416" sldId="407"/>
            <ac:graphicFrameMk id="8" creationId="{C60AA2D2-28D7-69D7-F6C5-B31DAD3332C1}"/>
          </ac:graphicFrameMkLst>
        </pc:graphicFrameChg>
      </pc:sldChg>
      <pc:sldChg chg="modSp mod">
        <pc:chgData name="Gutema, Samuel (CTR) - OCIO-EAS, VA" userId="72d7b389-fed9-445f-b77a-d5c7f505bdd1" providerId="ADAL" clId="{640BEA5F-53FB-4542-8597-D82AE0A9CB35}" dt="2024-04-02T11:22:35.478" v="12"/>
        <pc:sldMkLst>
          <pc:docMk/>
          <pc:sldMk cId="1230268523" sldId="408"/>
        </pc:sldMkLst>
        <pc:spChg chg="mod">
          <ac:chgData name="Gutema, Samuel (CTR) - OCIO-EAS, VA" userId="72d7b389-fed9-445f-b77a-d5c7f505bdd1" providerId="ADAL" clId="{640BEA5F-53FB-4542-8597-D82AE0A9CB35}" dt="2024-04-02T11:21:26.800" v="3" actId="33553"/>
          <ac:spMkLst>
            <pc:docMk/>
            <pc:sldMk cId="1230268523" sldId="408"/>
            <ac:spMk id="4" creationId="{CDB14AAA-1F04-769D-E7F0-4F68C8EB9283}"/>
          </ac:spMkLst>
        </pc:spChg>
        <pc:graphicFrameChg chg="mod">
          <ac:chgData name="Gutema, Samuel (CTR) - OCIO-EAS, VA" userId="72d7b389-fed9-445f-b77a-d5c7f505bdd1" providerId="ADAL" clId="{640BEA5F-53FB-4542-8597-D82AE0A9CB35}" dt="2024-04-02T11:22:35.478" v="12"/>
          <ac:graphicFrameMkLst>
            <pc:docMk/>
            <pc:sldMk cId="1230268523" sldId="408"/>
            <ac:graphicFrameMk id="8" creationId="{C60AA2D2-28D7-69D7-F6C5-B31DAD3332C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4/2/2024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 AANAPISI grant application</a:t>
            </a:r>
            <a:r>
              <a:rPr lang="en-US" baseline="0" dirty="0"/>
              <a:t> should not cause you to scream with anguish but it does require some effort. </a:t>
            </a:r>
          </a:p>
          <a:p>
            <a:r>
              <a:rPr lang="en-US" baseline="0" dirty="0"/>
              <a:t>We are going to try to provide</a:t>
            </a:r>
            <a:r>
              <a:rPr lang="en-US" dirty="0"/>
              <a:t> you with some tips for writing a successful application, which is based on experience with past readings.</a:t>
            </a:r>
          </a:p>
          <a:p>
            <a:endParaRPr lang="en-US" baseline="0" dirty="0"/>
          </a:p>
          <a:p>
            <a:r>
              <a:rPr lang="en-US" dirty="0"/>
              <a:t>But remember that the SIP staff does not evaluate and score your application.  That work is performed by outside reviewers  who possess expertise on postsecondary education.  </a:t>
            </a:r>
          </a:p>
          <a:p>
            <a:endParaRPr lang="en-US" baseline="0" dirty="0"/>
          </a:p>
          <a:p>
            <a:r>
              <a:rPr lang="en-US" dirty="0"/>
              <a:t>But the staff does try to make sure that the readers direct their comments and scores to  what is called for in the technical review form.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AD3-667F-485E-837F-79693FAE1F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88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42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91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33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3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25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4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0FB-C4A8-4893-86D1-A1253CE111F4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0E-89FF-4C13-8644-446A5B93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  <p:sldLayoutId id="2147483712" r:id="rId14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851" y="5091762"/>
            <a:ext cx="6904623" cy="12645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3200" dirty="0"/>
              <a:t>Asian American and Native American Pacific Islander Serving Institutions (AANAPISI) Program </a:t>
            </a:r>
          </a:p>
        </p:txBody>
      </p:sp>
      <p:pic>
        <p:nvPicPr>
          <p:cNvPr id="6" name="Picture 5" descr="A group of people posing for a photo&#10;">
            <a:extLst>
              <a:ext uri="{FF2B5EF4-FFF2-40B4-BE49-F238E27FC236}">
                <a16:creationId xmlns:a16="http://schemas.microsoft.com/office/drawing/2014/main" id="{6AE7A0F3-AFF1-4C24-8520-7D79D7B5B7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0" b="17070"/>
          <a:stretch/>
        </p:blipFill>
        <p:spPr>
          <a:xfrm>
            <a:off x="1524020" y="10"/>
            <a:ext cx="9143980" cy="45719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AB9C34-2B13-E66F-1053-2BA156F8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84005"/>
            <a:ext cx="10972800" cy="1188720"/>
          </a:xfrm>
        </p:spPr>
        <p:txBody>
          <a:bodyPr/>
          <a:lstStyle/>
          <a:p>
            <a:r>
              <a:rPr lang="en-US" dirty="0"/>
              <a:t>AANAPISI funding for the past three years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4D1FB21E-CCFB-8E64-064C-DB8195F86847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4256141921"/>
              </p:ext>
            </p:extLst>
          </p:nvPr>
        </p:nvGraphicFramePr>
        <p:xfrm>
          <a:off x="593725" y="2628900"/>
          <a:ext cx="10991080" cy="2378756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2747770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59468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Regular Part A 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Mandatory 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Total Funding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$4,444,000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$4,670,000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$9,114,000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$10,936,000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$4,715,000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$15,651,000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594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22-23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$18,589,000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$4,714,000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$23,304,000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2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6325" y="2762250"/>
            <a:ext cx="10391775" cy="3219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AANAPISI awards range from the minimum of $300,000 from each funding source.   The maximum award given in FY 23 under Part A was $500,000 and $400,000 under Part F.  The total average award, combining the regular and mandatory funding, for FY 23 was $684,596.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450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Use of the Funds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6325" y="2762250"/>
            <a:ext cx="10391775" cy="3219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AANAPISIs may use these awards for a variety of activities aimed at strengthening the institution.  Such activities include but are not limited to renovation, faculty development, student services, and technology upgrades.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07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dirty="0"/>
              <a:t>Pearson Owens</a:t>
            </a:r>
          </a:p>
          <a:p>
            <a:r>
              <a:rPr lang="en-US" dirty="0"/>
              <a:t>202-987-1866</a:t>
            </a:r>
          </a:p>
          <a:p>
            <a:r>
              <a:rPr lang="en-US" dirty="0"/>
              <a:t>Pearson.Owens@ed.gov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en-US" dirty="0"/>
              <a:t>Definition of AANAPISI </a:t>
            </a:r>
          </a:p>
          <a:p>
            <a:r>
              <a:rPr lang="en-US" dirty="0"/>
              <a:t>Number of Funded AANAPISI Institutions</a:t>
            </a:r>
          </a:p>
          <a:p>
            <a:r>
              <a:rPr lang="en-US" dirty="0"/>
              <a:t>Location of AANAPISI Institutions</a:t>
            </a:r>
          </a:p>
          <a:p>
            <a:r>
              <a:rPr lang="en-US" dirty="0"/>
              <a:t>Funding for AANAPISIs</a:t>
            </a:r>
          </a:p>
          <a:p>
            <a:r>
              <a:rPr lang="en-US" dirty="0"/>
              <a:t>Uses of the Funds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Definition of AANAPISI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An institution must at the time of submission must have an enrollment of undergraduate students that is at least 10 percent Asian American and Native American Pacific Islander.</a:t>
            </a:r>
          </a:p>
          <a:p>
            <a:r>
              <a:rPr lang="en-US" dirty="0"/>
              <a:t>Institutions of higher education must meet both basic and specific eligibility requirements.</a:t>
            </a:r>
          </a:p>
          <a:p>
            <a:r>
              <a:rPr lang="en-US" dirty="0"/>
              <a:t>An institution must be legally authorized by the state in which it is located and be either accredited, pre-accredited, or making reasonable progress toward such accreditation by a nationally recognized accrediting agency or organization.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sz="5400" dirty="0"/>
              <a:t>Total Number of Funded AANAPISI Institutions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442CD-A26D-1761-8CE7-8BC3075BB4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>
            <a:normAutofit/>
          </a:bodyPr>
          <a:lstStyle/>
          <a:p>
            <a:r>
              <a:rPr lang="en-US" dirty="0"/>
              <a:t>54 institutions are funded under the AANAPISI program</a:t>
            </a:r>
          </a:p>
        </p:txBody>
      </p: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14AAA-1F04-769D-E7F0-4F68C8EB92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584200"/>
            <a:ext cx="2825750" cy="39989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2743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of AANAPISI Institutions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AANAPISIs are concentrated mostly on the west coast can be found in the following 16 states or territories. </a:t>
            </a:r>
          </a:p>
        </p:txBody>
      </p:sp>
      <p:graphicFrame>
        <p:nvGraphicFramePr>
          <p:cNvPr id="8" name="Table Placeholder 2">
            <a:extLst>
              <a:ext uri="{FF2B5EF4-FFF2-40B4-BE49-F238E27FC236}">
                <a16:creationId xmlns:a16="http://schemas.microsoft.com/office/drawing/2014/main" id="{C60AA2D2-28D7-69D7-F6C5-B31DAD3332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0421802"/>
              </p:ext>
            </p:extLst>
          </p:nvPr>
        </p:nvGraphicFramePr>
        <p:xfrm>
          <a:off x="3670299" y="222637"/>
          <a:ext cx="6244978" cy="639660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3122489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312248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</a:tblGrid>
              <a:tr h="6784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# of AANAPISIs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125993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American Samoa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California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Colorado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Connecticut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55069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Hawaii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9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14AAA-1F04-769D-E7F0-4F68C8EB92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584200"/>
            <a:ext cx="2825750" cy="39989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2743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of AANAPISI Institutions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AANAPISIs are concentrated mostly on the west coast can be found in the following 16 states or territories. </a:t>
            </a:r>
          </a:p>
        </p:txBody>
      </p:sp>
      <p:graphicFrame>
        <p:nvGraphicFramePr>
          <p:cNvPr id="8" name="Table Placeholder 2">
            <a:extLst>
              <a:ext uri="{FF2B5EF4-FFF2-40B4-BE49-F238E27FC236}">
                <a16:creationId xmlns:a16="http://schemas.microsoft.com/office/drawing/2014/main" id="{C60AA2D2-28D7-69D7-F6C5-B31DAD3332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9547713"/>
              </p:ext>
            </p:extLst>
          </p:nvPr>
        </p:nvGraphicFramePr>
        <p:xfrm>
          <a:off x="3670299" y="222637"/>
          <a:ext cx="6244978" cy="639660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3122489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312248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</a:tblGrid>
              <a:tr h="6784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# of AANAPISIs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125993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Illinois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Massachusetts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Minnesota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Northern Marianas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55069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New Jersey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37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14AAA-1F04-769D-E7F0-4F68C8EB92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584200"/>
            <a:ext cx="2825750" cy="39989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2743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of AANAPISI Institutions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AANAPISIs are concentrated mostly on the west coast can be found in the following 16 states or territories. </a:t>
            </a:r>
          </a:p>
        </p:txBody>
      </p:sp>
      <p:graphicFrame>
        <p:nvGraphicFramePr>
          <p:cNvPr id="8" name="Table Placeholder 2">
            <a:extLst>
              <a:ext uri="{FF2B5EF4-FFF2-40B4-BE49-F238E27FC236}">
                <a16:creationId xmlns:a16="http://schemas.microsoft.com/office/drawing/2014/main" id="{C60AA2D2-28D7-69D7-F6C5-B31DAD3332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3347728"/>
              </p:ext>
            </p:extLst>
          </p:nvPr>
        </p:nvGraphicFramePr>
        <p:xfrm>
          <a:off x="3670299" y="222637"/>
          <a:ext cx="6244978" cy="639660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3122489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312248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</a:tblGrid>
              <a:tr h="6784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# of AANAPISIs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125993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Nevada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New York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Oregon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Palau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55069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74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14AAA-1F04-769D-E7F0-4F68C8EB92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584200"/>
            <a:ext cx="2825750" cy="39989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2743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of AANAPISI Institutions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AANAPISIs are concentrated mostly on the west coast can be found in the following 16 states or territories. </a:t>
            </a:r>
          </a:p>
        </p:txBody>
      </p:sp>
      <p:graphicFrame>
        <p:nvGraphicFramePr>
          <p:cNvPr id="8" name="Table Placeholder 2">
            <a:extLst>
              <a:ext uri="{FF2B5EF4-FFF2-40B4-BE49-F238E27FC236}">
                <a16:creationId xmlns:a16="http://schemas.microsoft.com/office/drawing/2014/main" id="{C60AA2D2-28D7-69D7-F6C5-B31DAD3332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7346346"/>
              </p:ext>
            </p:extLst>
          </p:nvPr>
        </p:nvGraphicFramePr>
        <p:xfrm>
          <a:off x="3670299" y="222637"/>
          <a:ext cx="6244978" cy="639660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3122489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312248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</a:tblGrid>
              <a:tr h="6784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j-lt"/>
                        </a:rPr>
                        <a:t># of AANAPISIs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125993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Washington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AANAPISIs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969182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550692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6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Funding for AANAPISIs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FB3A-B62C-3DAB-4FD1-B4EBDD650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60" y="2638425"/>
            <a:ext cx="10083165" cy="3635570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r>
              <a:rPr lang="en-US" sz="2800" dirty="0"/>
              <a:t>There are two funding sources for AANAPISIs:  Title III, Part A, which is the main source of funding for AANAPISIs.  AANAPISIs also benefit from additional funds from the mandatory Part F funding, All funds are appropriated by Congress and administered by the U.S. Department of Education.   </a:t>
            </a:r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230e9df3-be65-4c73-a93b-d1236ebd677e"/>
    <ds:schemaRef ds:uri="http://www.w3.org/XML/1998/namespace"/>
    <ds:schemaRef ds:uri="http://purl.org/dc/elements/1.1/"/>
    <ds:schemaRef ds:uri="http://schemas.microsoft.com/sharepoint/v3"/>
    <ds:schemaRef ds:uri="http://schemas.openxmlformats.org/package/2006/metadata/core-propertie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{1ACD7A67-BEC2-40A4-BED1-D0FEC9A94FD8}tf78853419_win32</Template>
  <TotalTime>262</TotalTime>
  <Words>593</Words>
  <Application>Microsoft Office PowerPoint</Application>
  <PresentationFormat>Widescreen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Demi</vt:lpstr>
      <vt:lpstr>Custom</vt:lpstr>
      <vt:lpstr>Asian American and Native American Pacific Islander Serving Institutions (AANAPISI) Program </vt:lpstr>
      <vt:lpstr>Agenda</vt:lpstr>
      <vt:lpstr>Definition of AANAPISI</vt:lpstr>
      <vt:lpstr>Total Number of Funded AANAPISI Institutions</vt:lpstr>
      <vt:lpstr>Location of AANAPISI Institutions AANAPISIs are concentrated mostly on the west coast can be found in the following 16 states or territories. </vt:lpstr>
      <vt:lpstr>Location of AANAPISI Institutions AANAPISIs are concentrated mostly on the west coast can be found in the following 16 states or territories. </vt:lpstr>
      <vt:lpstr>Location of AANAPISI Institutions AANAPISIs are concentrated mostly on the west coast can be found in the following 16 states or territories. </vt:lpstr>
      <vt:lpstr>Location of AANAPISI Institutions AANAPISIs are concentrated mostly on the west coast can be found in the following 16 states or territories. </vt:lpstr>
      <vt:lpstr>Funding for AANAPISIs</vt:lpstr>
      <vt:lpstr>AANAPISI funding for the past three years</vt:lpstr>
      <vt:lpstr>Awards</vt:lpstr>
      <vt:lpstr>Use of the Funds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American and Native American Pacific Islander Serving Institutions (AANAPISI) Program </dc:title>
  <dc:subject>Asian American and Native American Pacific Islander Serving Institutions (AANAPISI) Program </dc:subject>
  <dc:creator>Owens, Pearson</dc:creator>
  <cp:lastModifiedBy>Gutema, Samuel (CTR) - OCIO-EAS, VA</cp:lastModifiedBy>
  <cp:revision>192</cp:revision>
  <dcterms:created xsi:type="dcterms:W3CDTF">2024-02-07T15:48:17Z</dcterms:created>
  <dcterms:modified xsi:type="dcterms:W3CDTF">2024-04-02T11:23:07Z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