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24"/>
  </p:notesMasterIdLst>
  <p:sldIdLst>
    <p:sldId id="258" r:id="rId3"/>
    <p:sldId id="259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78" r:id="rId13"/>
    <p:sldId id="27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274A-31FB-4EFE-B77D-DFEB496C4D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FD9E-0548-417A-B2C8-9EC4D87D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83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10972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00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11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70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75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9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10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798"/>
            <a:ext cx="12192000" cy="925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575"/>
            <a:ext cx="12192000" cy="914123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074400" y="6549155"/>
            <a:ext cx="1016000" cy="307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0BA3FA7-BEB2-4323-A93B-546EB2C33319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s.usda.gov/data-products/food-price-outlook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food-expenditure-series" TargetMode="External"/><Relationship Id="rId2" Type="http://schemas.openxmlformats.org/officeDocument/2006/relationships/hyperlink" Target="http://www.ers.usda.gov/data-products/food-dollar-serie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http://www.ers.usda.gov/data-products/price-spreads-from-farm-to-consum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Price Outlook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Matthew MacLachlan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USDA - Economic Research Service</a:t>
            </a:r>
            <a:br>
              <a:rPr lang="en-US" sz="2000" dirty="0"/>
            </a:br>
            <a:r>
              <a:rPr lang="en-US" sz="2000" dirty="0"/>
              <a:t>2022 USDA Agricultural Outlook Forum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February 24</a:t>
            </a:r>
            <a:r>
              <a:rPr lang="en-US" sz="2000" baseline="30000" dirty="0"/>
              <a:t>th</a:t>
            </a:r>
            <a:r>
              <a:rPr lang="en-US" sz="2000" dirty="0"/>
              <a:t> – 25</a:t>
            </a:r>
            <a:r>
              <a:rPr lang="en-US" sz="2000" baseline="30000" dirty="0"/>
              <a:t>th</a:t>
            </a:r>
            <a:r>
              <a:rPr lang="en-US" sz="2000" dirty="0"/>
              <a:t>, 2022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6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BD20-A585-4E56-86D8-0DC19AC7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Annual percent changes in retail prices, 2021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284A08FE-89BE-4702-B605-0FEE885DF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4545" r="1818" b="4545"/>
          <a:stretch/>
        </p:blipFill>
        <p:spPr>
          <a:xfrm>
            <a:off x="2286000" y="990600"/>
            <a:ext cx="7512050" cy="4953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62AFEE-5675-4B13-9AFE-4419DA11911C}"/>
              </a:ext>
            </a:extLst>
          </p:cNvPr>
          <p:cNvSpPr txBox="1"/>
          <p:nvPr/>
        </p:nvSpPr>
        <p:spPr>
          <a:xfrm>
            <a:off x="5791200" y="58790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</p:spTree>
    <p:extLst>
      <p:ext uri="{BB962C8B-B14F-4D97-AF65-F5344CB8AC3E}">
        <p14:creationId xmlns:p14="http://schemas.microsoft.com/office/powerpoint/2010/main" val="28603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FDE0-003A-4595-B10B-22CF2ECC7B61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Annual percent changes in retail prices, 2021</a:t>
            </a:r>
            <a:endParaRPr lang="en-US" dirty="0"/>
          </a:p>
        </p:txBody>
      </p:sp>
      <p:pic>
        <p:nvPicPr>
          <p:cNvPr id="3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71FFD129-4C93-494F-8EE8-D9F10A7E3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4545" r="1818" b="4545"/>
          <a:stretch/>
        </p:blipFill>
        <p:spPr>
          <a:xfrm>
            <a:off x="2286000" y="990600"/>
            <a:ext cx="7512050" cy="495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11B422-47D9-48F2-80C9-0421FAF6B4B0}"/>
              </a:ext>
            </a:extLst>
          </p:cNvPr>
          <p:cNvSpPr txBox="1"/>
          <p:nvPr/>
        </p:nvSpPr>
        <p:spPr>
          <a:xfrm>
            <a:off x="5791200" y="58790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374044-AB25-4504-9217-7C5C52E0C924}"/>
              </a:ext>
            </a:extLst>
          </p:cNvPr>
          <p:cNvSpPr/>
          <p:nvPr/>
        </p:nvSpPr>
        <p:spPr>
          <a:xfrm>
            <a:off x="2819400" y="1295400"/>
            <a:ext cx="697865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EA3C9-D8FD-4BE1-A4E5-1BC1753245C8}"/>
              </a:ext>
            </a:extLst>
          </p:cNvPr>
          <p:cNvSpPr txBox="1"/>
          <p:nvPr/>
        </p:nvSpPr>
        <p:spPr>
          <a:xfrm>
            <a:off x="9798050" y="1295400"/>
            <a:ext cx="76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9.3%</a:t>
            </a:r>
          </a:p>
          <a:p>
            <a:r>
              <a:rPr lang="en-US" b="1" dirty="0"/>
              <a:t>8.6%</a:t>
            </a:r>
          </a:p>
        </p:txBody>
      </p:sp>
    </p:spTree>
    <p:extLst>
      <p:ext uri="{BB962C8B-B14F-4D97-AF65-F5344CB8AC3E}">
        <p14:creationId xmlns:p14="http://schemas.microsoft.com/office/powerpoint/2010/main" val="2173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D817-065E-464B-8528-CA7942B7E0EF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Annual percent changes in retail prices, 2021</a:t>
            </a:r>
            <a:endParaRPr lang="en-US" dirty="0"/>
          </a:p>
        </p:txBody>
      </p:sp>
      <p:pic>
        <p:nvPicPr>
          <p:cNvPr id="3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491E1B8E-D170-4039-80AC-89CC0187C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4545" r="1818" b="4545"/>
          <a:stretch/>
        </p:blipFill>
        <p:spPr>
          <a:xfrm>
            <a:off x="2286000" y="990600"/>
            <a:ext cx="7512050" cy="495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9BB4F-5652-4614-AE3A-6701CF1DCC96}"/>
              </a:ext>
            </a:extLst>
          </p:cNvPr>
          <p:cNvSpPr txBox="1"/>
          <p:nvPr/>
        </p:nvSpPr>
        <p:spPr>
          <a:xfrm>
            <a:off x="5791200" y="58790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4F823C-7767-4DC2-B200-8C76E257B828}"/>
              </a:ext>
            </a:extLst>
          </p:cNvPr>
          <p:cNvSpPr/>
          <p:nvPr/>
        </p:nvSpPr>
        <p:spPr>
          <a:xfrm>
            <a:off x="3048000" y="4038600"/>
            <a:ext cx="3048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C03D2-70FF-442F-84AB-658EF5F7A09B}"/>
              </a:ext>
            </a:extLst>
          </p:cNvPr>
          <p:cNvSpPr txBox="1"/>
          <p:nvPr/>
        </p:nvSpPr>
        <p:spPr>
          <a:xfrm>
            <a:off x="6264275" y="4126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1.1%</a:t>
            </a:r>
          </a:p>
        </p:txBody>
      </p:sp>
    </p:spTree>
    <p:extLst>
      <p:ext uri="{BB962C8B-B14F-4D97-AF65-F5344CB8AC3E}">
        <p14:creationId xmlns:p14="http://schemas.microsoft.com/office/powerpoint/2010/main" val="90623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C3EB-211B-4105-A23A-81F24896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watch for in 2022?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9A72-895B-4031-A0F1-A563A9DC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Pandemic-related changes</a:t>
            </a:r>
          </a:p>
          <a:p>
            <a:pPr lvl="1"/>
            <a:r>
              <a:rPr lang="en-US" dirty="0"/>
              <a:t>Variants</a:t>
            </a:r>
          </a:p>
          <a:p>
            <a:pPr lvl="1"/>
            <a:r>
              <a:rPr lang="en-US" dirty="0"/>
              <a:t>Vaccination</a:t>
            </a:r>
          </a:p>
          <a:p>
            <a:pPr lvl="1"/>
            <a:r>
              <a:rPr lang="en-US" dirty="0"/>
              <a:t>Disease mitigation</a:t>
            </a:r>
          </a:p>
          <a:p>
            <a:r>
              <a:rPr lang="en-US" dirty="0"/>
              <a:t>Additional factors</a:t>
            </a:r>
          </a:p>
          <a:p>
            <a:pPr lvl="1"/>
            <a:r>
              <a:rPr lang="en-US" dirty="0"/>
              <a:t>International trade</a:t>
            </a:r>
          </a:p>
          <a:p>
            <a:pPr lvl="1"/>
            <a:r>
              <a:rPr lang="en-US" dirty="0"/>
              <a:t>Supply chains</a:t>
            </a:r>
          </a:p>
          <a:p>
            <a:pPr lvl="1"/>
            <a:r>
              <a:rPr lang="en-US" dirty="0"/>
              <a:t>U.S. economy</a:t>
            </a:r>
          </a:p>
        </p:txBody>
      </p:sp>
    </p:spTree>
    <p:extLst>
      <p:ext uri="{BB962C8B-B14F-4D97-AF65-F5344CB8AC3E}">
        <p14:creationId xmlns:p14="http://schemas.microsoft.com/office/powerpoint/2010/main" val="363003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4449-1213-4149-8DDA-7AE8A44A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2022 food price inflation forecasted between 2 and 3%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F2B537-FBF0-419B-A0D1-EF4F18D5B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5" y="1171572"/>
            <a:ext cx="6276660" cy="470749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E57C11-E935-4EBD-A709-2D1B4326AC77}"/>
              </a:ext>
            </a:extLst>
          </p:cNvPr>
          <p:cNvSpPr txBox="1"/>
          <p:nvPr/>
        </p:nvSpPr>
        <p:spPr>
          <a:xfrm>
            <a:off x="5791200" y="58790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</p:spTree>
    <p:extLst>
      <p:ext uri="{BB962C8B-B14F-4D97-AF65-F5344CB8AC3E}">
        <p14:creationId xmlns:p14="http://schemas.microsoft.com/office/powerpoint/2010/main" val="82382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3F03-BE4C-4F21-9637-C102BBCA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Meat prices increased near the onset of the pandemic and again in late 2021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4591D7C4-8CAB-4311-95AC-7DDD12091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8" y="1505226"/>
            <a:ext cx="5917832" cy="44383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50C7F-18CD-4A10-9E55-0AD7842198C8}"/>
              </a:ext>
            </a:extLst>
          </p:cNvPr>
          <p:cNvSpPr txBox="1"/>
          <p:nvPr/>
        </p:nvSpPr>
        <p:spPr>
          <a:xfrm>
            <a:off x="5791200" y="58790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</p:spTree>
    <p:extLst>
      <p:ext uri="{BB962C8B-B14F-4D97-AF65-F5344CB8AC3E}">
        <p14:creationId xmlns:p14="http://schemas.microsoft.com/office/powerpoint/2010/main" val="315978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1214-9A5D-451E-B2DE-B05948DB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Food away from home prices increased more rapidly than in recent history; expected price inflation between 3.5 and 4.5% in 2022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2BDC4C5B-760B-4C25-B9F3-8FAA081BB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92" y="1417638"/>
            <a:ext cx="5938308" cy="44537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130DF-27D9-4D76-8D36-29ACC478B35C}"/>
              </a:ext>
            </a:extLst>
          </p:cNvPr>
          <p:cNvSpPr txBox="1"/>
          <p:nvPr/>
        </p:nvSpPr>
        <p:spPr>
          <a:xfrm>
            <a:off x="5756635" y="5832132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</p:spTree>
    <p:extLst>
      <p:ext uri="{BB962C8B-B14F-4D97-AF65-F5344CB8AC3E}">
        <p14:creationId xmlns:p14="http://schemas.microsoft.com/office/powerpoint/2010/main" val="44951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854A-135B-4FC8-B391-54717F46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F1179-E757-45C3-92F8-A1F39AD64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Last year (2021)</a:t>
            </a:r>
          </a:p>
          <a:p>
            <a:pPr lvl="1"/>
            <a:r>
              <a:rPr lang="en-US" dirty="0"/>
              <a:t>High food price inflation</a:t>
            </a:r>
          </a:p>
          <a:p>
            <a:pPr lvl="1"/>
            <a:r>
              <a:rPr lang="en-US" dirty="0"/>
              <a:t>Meat prices increased more than other categories</a:t>
            </a:r>
          </a:p>
          <a:p>
            <a:pPr lvl="1"/>
            <a:r>
              <a:rPr lang="en-US" dirty="0"/>
              <a:t>Prices did not decrease for any category; vegetables had the smallest price increase</a:t>
            </a:r>
          </a:p>
          <a:p>
            <a:r>
              <a:rPr lang="en-US" dirty="0"/>
              <a:t>Next year (2022)</a:t>
            </a:r>
          </a:p>
          <a:p>
            <a:pPr lvl="1"/>
            <a:r>
              <a:rPr lang="en-US" dirty="0"/>
              <a:t>Pandemic-related factors will continue to present uncertainty</a:t>
            </a:r>
          </a:p>
          <a:p>
            <a:pPr lvl="1"/>
            <a:r>
              <a:rPr lang="en-US" dirty="0"/>
              <a:t>Food prices predicted to increase 2-3%; food-away-from-home prices predicted to increase 3.5-4.5% </a:t>
            </a:r>
          </a:p>
        </p:txBody>
      </p:sp>
    </p:spTree>
    <p:extLst>
      <p:ext uri="{BB962C8B-B14F-4D97-AF65-F5344CB8AC3E}">
        <p14:creationId xmlns:p14="http://schemas.microsoft.com/office/powerpoint/2010/main" val="243383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BA74-6F2E-4AF7-8F4F-31B4FE86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765AC-D27B-4623-B53B-FE42FADA5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Price Outlook updated: </a:t>
            </a:r>
            <a:r>
              <a:rPr lang="en-US" b="1" dirty="0"/>
              <a:t>Friday, Feb. 25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Forecasts cover the current calendar year, and the succeeding calendar year, starting in July</a:t>
            </a:r>
          </a:p>
          <a:p>
            <a:pPr lvl="1"/>
            <a:r>
              <a:rPr lang="en-US" dirty="0"/>
              <a:t>Forecast 7 farm, 6 wholesale, and 22 retail food categories</a:t>
            </a:r>
          </a:p>
          <a:p>
            <a:pPr lvl="1"/>
            <a:r>
              <a:rPr lang="en-US" dirty="0"/>
              <a:t>Available at </a:t>
            </a:r>
            <a:r>
              <a:rPr lang="en-US" dirty="0">
                <a:hlinkClick r:id="rId2"/>
              </a:rPr>
              <a:t>www.ers.usda.gov/data-products/food-price-outlook</a:t>
            </a:r>
            <a:endParaRPr lang="en-US" dirty="0"/>
          </a:p>
          <a:p>
            <a:r>
              <a:rPr lang="en-US" b="1" dirty="0"/>
              <a:t>Additional research </a:t>
            </a:r>
            <a:r>
              <a:rPr lang="en-US" dirty="0"/>
              <a:t>addressing forecasting methods used in the Food Price Outlook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8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00D9-9F28-4AA5-92C3-687640F5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work from ERS Food Markets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846D1-9852-416D-8578-8F0C8215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086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USDA Food Dollar Series</a:t>
            </a:r>
            <a:r>
              <a:rPr lang="en-US" dirty="0"/>
              <a:t>: Measures annual expenditures on food. </a:t>
            </a:r>
            <a:r>
              <a:rPr lang="en-US" dirty="0">
                <a:hlinkClick r:id="rId2"/>
              </a:rPr>
              <a:t>www.ers.usda.gov/data-products/food-dollar-series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Food Expenditure Series: </a:t>
            </a:r>
            <a:r>
              <a:rPr lang="en-US" dirty="0"/>
              <a:t>Comprehensive data on the U.S. food systems, quantifying the value of food acquired in the United States by type of product, outlet, and purchaser. </a:t>
            </a:r>
            <a:r>
              <a:rPr lang="en-US" dirty="0">
                <a:hlinkClick r:id="rId3"/>
              </a:rPr>
              <a:t>www.ers.usda.gov/data-products/food-expenditure-series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Price Spreads from Farm to Consumer: </a:t>
            </a:r>
            <a:r>
              <a:rPr lang="en-US" dirty="0"/>
              <a:t>Comparisons or prices paid by consumers with prices received by farmers for corresponding commodities. </a:t>
            </a:r>
            <a:r>
              <a:rPr lang="en-US" dirty="0">
                <a:hlinkClick r:id="rId4"/>
              </a:rPr>
              <a:t>www.ers.usda.gov/data-products/price-spreads-from-farm-to-consumer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5584D7A-E5D9-48D5-A5AB-FD7D63D33D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1778" b="2222"/>
          <a:stretch/>
        </p:blipFill>
        <p:spPr>
          <a:xfrm>
            <a:off x="7696200" y="1572297"/>
            <a:ext cx="419100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1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Overview of consumer spending on food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Food price trends over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Food prices in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2022 food price forecasts in (recent) historical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Food Price Outlook release: Friday, Feb. 25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Additional ERS Publications</a:t>
            </a:r>
          </a:p>
        </p:txBody>
      </p:sp>
    </p:spTree>
    <p:extLst>
      <p:ext uri="{BB962C8B-B14F-4D97-AF65-F5344CB8AC3E}">
        <p14:creationId xmlns:p14="http://schemas.microsoft.com/office/powerpoint/2010/main" val="2007870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876D-B464-42A7-8730-26DB75EB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ERS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8D74-A083-4B23-A9B7-F34D658F8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Amber Waves: </a:t>
            </a:r>
            <a:r>
              <a:rPr lang="en-US" dirty="0"/>
              <a:t>Current ERS economic and policy research on</a:t>
            </a:r>
            <a:br>
              <a:rPr lang="en-US" dirty="0"/>
            </a:br>
            <a:r>
              <a:rPr lang="en-US" dirty="0"/>
              <a:t>agriculture, food, rural America, and the environment for</a:t>
            </a:r>
            <a:br>
              <a:rPr lang="en-US" dirty="0"/>
            </a:br>
            <a:r>
              <a:rPr lang="en-US" dirty="0"/>
              <a:t>policymakers, academics, and the public.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Charts of Note: </a:t>
            </a:r>
            <a:r>
              <a:rPr lang="en-US" dirty="0"/>
              <a:t>Highlights from ERS current and past research. A</a:t>
            </a:r>
            <a:br>
              <a:rPr lang="en-US" dirty="0"/>
            </a:br>
            <a:r>
              <a:rPr lang="en-US" dirty="0"/>
              <a:t>version of the 2022 food-at-home forecast slide is a Chart of Note.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Charting the Essentials: </a:t>
            </a:r>
            <a:r>
              <a:rPr lang="en-US" dirty="0"/>
              <a:t>70 charts and maps covering key</a:t>
            </a:r>
            <a:br>
              <a:rPr lang="en-US" dirty="0"/>
            </a:br>
            <a:r>
              <a:rPr lang="en-US" dirty="0"/>
              <a:t>information about agricultural markets and trade, farm income, food</a:t>
            </a:r>
            <a:br>
              <a:rPr lang="en-US" dirty="0"/>
            </a:br>
            <a:r>
              <a:rPr lang="en-US" dirty="0"/>
              <a:t>prices and consumption, food security, rural economies, and the</a:t>
            </a:r>
            <a:br>
              <a:rPr lang="en-US" dirty="0"/>
            </a:br>
            <a:r>
              <a:rPr lang="en-US" dirty="0"/>
              <a:t>interaction of agriculture and natural resources.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Subscribe online for email notifications on updates to these and</a:t>
            </a:r>
            <a:br>
              <a:rPr lang="en-US" b="1" dirty="0"/>
            </a:br>
            <a:r>
              <a:rPr lang="en-US" b="1" dirty="0"/>
              <a:t>more.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784EA7F-2F38-4A59-B6FF-2B66E6CFB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66800"/>
            <a:ext cx="3628339" cy="228600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21CE6C47-9789-4E2D-98FF-5BD5EFC49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35" y="3335306"/>
            <a:ext cx="3454804" cy="29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3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3DC8-EEDF-43D5-98C3-83DB2773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DA2B-2392-4249-B593-5663140A2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Matthew MacLachlan</a:t>
            </a:r>
            <a:br>
              <a:rPr lang="en-US" dirty="0"/>
            </a:br>
            <a:r>
              <a:rPr lang="en-US" dirty="0"/>
              <a:t>Food Markets Branch, Food Economics Division</a:t>
            </a:r>
            <a:br>
              <a:rPr lang="en-US" dirty="0"/>
            </a:br>
            <a:r>
              <a:rPr lang="en-US" dirty="0"/>
              <a:t>USDA - Economic Research Service</a:t>
            </a:r>
            <a:br>
              <a:rPr lang="en-US" dirty="0"/>
            </a:br>
            <a:r>
              <a:rPr lang="en-US" dirty="0"/>
              <a:t>Matthew.MacLachlan@usda.gov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9E31-974B-48BD-A623-FB01DC18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of the information in this presentation can be found on ERS’s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9CEE-5BC4-48F5-87D1-4925EE7AC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Price Outlook Monthly Report</a:t>
            </a:r>
          </a:p>
          <a:p>
            <a:r>
              <a:rPr lang="en-US" dirty="0"/>
              <a:t>ERS Food Price Environment: Interactive Visualizations</a:t>
            </a:r>
          </a:p>
          <a:p>
            <a:r>
              <a:rPr lang="en-US" dirty="0"/>
              <a:t>Charting the Essentials</a:t>
            </a:r>
          </a:p>
          <a:p>
            <a:r>
              <a:rPr lang="en-US" dirty="0"/>
              <a:t>Charts of Note</a:t>
            </a:r>
          </a:p>
        </p:txBody>
      </p:sp>
    </p:spTree>
    <p:extLst>
      <p:ext uri="{BB962C8B-B14F-4D97-AF65-F5344CB8AC3E}">
        <p14:creationId xmlns:p14="http://schemas.microsoft.com/office/powerpoint/2010/main" val="288916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EFBD-D869-40F8-AA06-81FC6196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average, U.S. consumers spent 12 percent of expenditures on food in 2020</a:t>
            </a:r>
          </a:p>
        </p:txBody>
      </p:sp>
      <p:pic>
        <p:nvPicPr>
          <p:cNvPr id="27" name="Content Placeholder 26" descr="Chart, funnel chart&#10;&#10;Description automatically generated">
            <a:extLst>
              <a:ext uri="{FF2B5EF4-FFF2-40B4-BE49-F238E27FC236}">
                <a16:creationId xmlns:a16="http://schemas.microsoft.com/office/drawing/2014/main" id="{727F42B9-B7DB-4E54-90BF-AA5A8955F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10516511" cy="3703641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2BADBA-5CA4-4064-8BF1-044545863961}"/>
              </a:ext>
            </a:extLst>
          </p:cNvPr>
          <p:cNvSpPr txBox="1"/>
          <p:nvPr/>
        </p:nvSpPr>
        <p:spPr>
          <a:xfrm>
            <a:off x="874336" y="1786970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 of U.S. household consumer expenditures by major categories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1E77DE-719B-43F8-AAC6-3335075BED24}"/>
              </a:ext>
            </a:extLst>
          </p:cNvPr>
          <p:cNvSpPr txBox="1"/>
          <p:nvPr/>
        </p:nvSpPr>
        <p:spPr>
          <a:xfrm>
            <a:off x="5181600" y="569440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</p:spTree>
    <p:extLst>
      <p:ext uri="{BB962C8B-B14F-4D97-AF65-F5344CB8AC3E}">
        <p14:creationId xmlns:p14="http://schemas.microsoft.com/office/powerpoint/2010/main" val="195104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CDF4-6E9A-436C-9AA3-ECF401776396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On average, U.S. consumers spent 12 percent of expenditures on food in 2020</a:t>
            </a:r>
            <a:endParaRPr lang="en-US" dirty="0"/>
          </a:p>
        </p:txBody>
      </p:sp>
      <p:pic>
        <p:nvPicPr>
          <p:cNvPr id="3" name="Content Placeholder 26" descr="Chart, funnel chart&#10;&#10;Description automatically generated">
            <a:extLst>
              <a:ext uri="{FF2B5EF4-FFF2-40B4-BE49-F238E27FC236}">
                <a16:creationId xmlns:a16="http://schemas.microsoft.com/office/drawing/2014/main" id="{23516722-DC11-4C4E-95E0-C030D243C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10516511" cy="3703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9FFD91-AD89-4C88-8740-C9592C99612E}"/>
              </a:ext>
            </a:extLst>
          </p:cNvPr>
          <p:cNvSpPr txBox="1"/>
          <p:nvPr/>
        </p:nvSpPr>
        <p:spPr>
          <a:xfrm>
            <a:off x="874336" y="1786970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 of U.S. household consumer expenditures by major categories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0C197-EA57-414E-93D8-C231D88E4732}"/>
              </a:ext>
            </a:extLst>
          </p:cNvPr>
          <p:cNvSpPr txBox="1"/>
          <p:nvPr/>
        </p:nvSpPr>
        <p:spPr>
          <a:xfrm>
            <a:off x="5181600" y="569440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535197-182E-44C6-808B-53961C84DFF3}"/>
              </a:ext>
            </a:extLst>
          </p:cNvPr>
          <p:cNvSpPr/>
          <p:nvPr/>
        </p:nvSpPr>
        <p:spPr>
          <a:xfrm>
            <a:off x="2743200" y="2696528"/>
            <a:ext cx="365760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3CCD5-AB84-467D-AD4F-AAFC49F8B4BC}"/>
              </a:ext>
            </a:extLst>
          </p:cNvPr>
          <p:cNvSpPr txBox="1"/>
          <p:nvPr/>
        </p:nvSpPr>
        <p:spPr>
          <a:xfrm>
            <a:off x="6410459" y="268364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 of expenditures spent on food in 2020 similar to historical average</a:t>
            </a:r>
          </a:p>
        </p:txBody>
      </p:sp>
    </p:spTree>
    <p:extLst>
      <p:ext uri="{BB962C8B-B14F-4D97-AF65-F5344CB8AC3E}">
        <p14:creationId xmlns:p14="http://schemas.microsoft.com/office/powerpoint/2010/main" val="260926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B810-0CAF-48A4-B57D-E33DF675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Food price inflation was below housing and transportation over the past 5 years and slightly above the 5-year inflation rate of all items</a:t>
            </a:r>
          </a:p>
        </p:txBody>
      </p:sp>
      <p:pic>
        <p:nvPicPr>
          <p:cNvPr id="5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9AD4C0E6-DAC3-4CA7-82C9-30DBB686A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1683" r="166" b="701"/>
          <a:stretch/>
        </p:blipFill>
        <p:spPr>
          <a:xfrm>
            <a:off x="1600199" y="1417638"/>
            <a:ext cx="8991601" cy="44180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C7E75-BFAC-4A9B-92AE-3B3AB3489615}"/>
              </a:ext>
            </a:extLst>
          </p:cNvPr>
          <p:cNvSpPr txBox="1"/>
          <p:nvPr/>
        </p:nvSpPr>
        <p:spPr>
          <a:xfrm>
            <a:off x="5562600" y="5867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</p:spTree>
    <p:extLst>
      <p:ext uri="{BB962C8B-B14F-4D97-AF65-F5344CB8AC3E}">
        <p14:creationId xmlns:p14="http://schemas.microsoft.com/office/powerpoint/2010/main" val="114958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3CB5-B0AD-4A62-9033-384AFABE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Consumers spent different amounts on food categories—weighting within CPIs accounts for these differences</a:t>
            </a:r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7F6F5BAE-B7DE-4027-8BF1-B52010DAB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17638"/>
            <a:ext cx="4927881" cy="43339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B8546F-A21F-4A69-92FD-DEE248ABBE84}"/>
              </a:ext>
            </a:extLst>
          </p:cNvPr>
          <p:cNvSpPr txBox="1"/>
          <p:nvPr/>
        </p:nvSpPr>
        <p:spPr>
          <a:xfrm>
            <a:off x="5715000" y="575160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</p:spTree>
    <p:extLst>
      <p:ext uri="{BB962C8B-B14F-4D97-AF65-F5344CB8AC3E}">
        <p14:creationId xmlns:p14="http://schemas.microsoft.com/office/powerpoint/2010/main" val="395697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E5F8-221E-428A-AA3A-44C7D280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also reports subcategories of food</a:t>
            </a:r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7633E5AB-0FBE-495F-BB5B-2CFBC06B0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17638"/>
            <a:ext cx="6690382" cy="42965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AC21E-5D3D-4322-91FD-E5274894DF28}"/>
              </a:ext>
            </a:extLst>
          </p:cNvPr>
          <p:cNvSpPr txBox="1"/>
          <p:nvPr/>
        </p:nvSpPr>
        <p:spPr>
          <a:xfrm>
            <a:off x="5715000" y="575160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</p:spTree>
    <p:extLst>
      <p:ext uri="{BB962C8B-B14F-4D97-AF65-F5344CB8AC3E}">
        <p14:creationId xmlns:p14="http://schemas.microsoft.com/office/powerpoint/2010/main" val="378553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A4C4-2DF7-4605-AB56-A7A4C6D2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Price growth differs for food consumed at home versus away from home; more similar during the pandemic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8ED63B0E-62B0-44DE-8661-F76BE4C4F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811" r="884" b="2214"/>
          <a:stretch/>
        </p:blipFill>
        <p:spPr>
          <a:xfrm>
            <a:off x="1752600" y="1600200"/>
            <a:ext cx="8382000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5FBC1F-284A-4012-8688-591BE392F744}"/>
              </a:ext>
            </a:extLst>
          </p:cNvPr>
          <p:cNvSpPr txBox="1"/>
          <p:nvPr/>
        </p:nvSpPr>
        <p:spPr>
          <a:xfrm>
            <a:off x="5715000" y="575160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USDA - ERS using BLS Consumer Expenditure Survey Data</a:t>
            </a:r>
          </a:p>
        </p:txBody>
      </p:sp>
    </p:spTree>
    <p:extLst>
      <p:ext uri="{BB962C8B-B14F-4D97-AF65-F5344CB8AC3E}">
        <p14:creationId xmlns:p14="http://schemas.microsoft.com/office/powerpoint/2010/main" val="3669798877"/>
      </p:ext>
    </p:extLst>
  </p:cSld>
  <p:clrMapOvr>
    <a:masterClrMapping/>
  </p:clrMapOvr>
</p:sld>
</file>

<file path=ppt/theme/theme1.xml><?xml version="1.0" encoding="utf-8"?>
<a:theme xmlns:a="http://schemas.openxmlformats.org/drawingml/2006/main" name="ERS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840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ERS Title Page</vt:lpstr>
      <vt:lpstr>Custom Design</vt:lpstr>
      <vt:lpstr>Food Price Outlook  Matthew MacLachlan  USDA - Economic Research Service 2022 USDA Agricultural Outlook Forum  February 24th – 25th, 2022 </vt:lpstr>
      <vt:lpstr>Outline</vt:lpstr>
      <vt:lpstr>Most of the information in this presentation can be found on ERS’s website</vt:lpstr>
      <vt:lpstr>On average, U.S. consumers spent 12 percent of expenditures on food in 2020</vt:lpstr>
      <vt:lpstr>PowerPoint Presentation</vt:lpstr>
      <vt:lpstr>Food price inflation was below housing and transportation over the past 5 years and slightly above the 5-year inflation rate of all items</vt:lpstr>
      <vt:lpstr>Consumers spent different amounts on food categories—weighting within CPIs accounts for these differences</vt:lpstr>
      <vt:lpstr>ERS also reports subcategories of food</vt:lpstr>
      <vt:lpstr>Price growth differs for food consumed at home versus away from home; more similar during the pandemic</vt:lpstr>
      <vt:lpstr>Annual percent changes in retail prices, 2021</vt:lpstr>
      <vt:lpstr>PowerPoint Presentation</vt:lpstr>
      <vt:lpstr>PowerPoint Presentation</vt:lpstr>
      <vt:lpstr>What to watch for in 2022?</vt:lpstr>
      <vt:lpstr>2022 food price inflation forecasted between 2 and 3%</vt:lpstr>
      <vt:lpstr>Meat prices increased near the onset of the pandemic and again in late 2021</vt:lpstr>
      <vt:lpstr>Food away from home prices increased more rapidly than in recent history; expected price inflation between 3.5 and 4.5% in 2022</vt:lpstr>
      <vt:lpstr>Takeaways</vt:lpstr>
      <vt:lpstr>What’s next?</vt:lpstr>
      <vt:lpstr>Other work from ERS Food Markets Branch</vt:lpstr>
      <vt:lpstr>Additional ERS resources</vt:lpstr>
      <vt:lpstr>Thank you!</vt:lpstr>
    </vt:vector>
  </TitlesOfParts>
  <Company>USDA-ERS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ctaylor</dc:creator>
  <cp:lastModifiedBy>Heather Lima</cp:lastModifiedBy>
  <cp:revision>35</cp:revision>
  <dcterms:created xsi:type="dcterms:W3CDTF">2014-04-29T12:26:48Z</dcterms:created>
  <dcterms:modified xsi:type="dcterms:W3CDTF">2022-01-24T23:34:08Z</dcterms:modified>
</cp:coreProperties>
</file>