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60" r:id="rId3"/>
    <p:sldId id="261" r:id="rId4"/>
    <p:sldId id="262" r:id="rId5"/>
    <p:sldId id="257" r:id="rId6"/>
    <p:sldId id="304" r:id="rId7"/>
    <p:sldId id="259" r:id="rId8"/>
    <p:sldId id="263" r:id="rId9"/>
    <p:sldId id="264" r:id="rId10"/>
    <p:sldId id="346" r:id="rId11"/>
    <p:sldId id="344" r:id="rId12"/>
    <p:sldId id="350" r:id="rId13"/>
    <p:sldId id="345" r:id="rId14"/>
    <p:sldId id="347" r:id="rId15"/>
    <p:sldId id="349" r:id="rId16"/>
    <p:sldId id="289" r:id="rId17"/>
    <p:sldId id="290" r:id="rId18"/>
    <p:sldId id="325" r:id="rId19"/>
    <p:sldId id="326" r:id="rId20"/>
    <p:sldId id="336" r:id="rId21"/>
    <p:sldId id="342" r:id="rId22"/>
    <p:sldId id="341" r:id="rId23"/>
    <p:sldId id="303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60D92-54A1-4BF2-9BBF-28109F25B6EB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5353-A1A0-4EF0-80FD-20CE29BE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238" indent="-290513" defTabSz="941388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5225" indent="-231775" defTabSz="941388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1950" indent="-231775" defTabSz="941388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8675" indent="-231775" defTabSz="941388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5875" indent="-231775" defTabSz="9413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3075" indent="-231775" defTabSz="9413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70275" indent="-231775" defTabSz="9413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7475" indent="-231775" defTabSz="9413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617423-0F46-467E-8193-C75B57D0137F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950" y="3373438"/>
            <a:ext cx="6886575" cy="319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0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3294063"/>
            <a:ext cx="6762750" cy="311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2DDC7-D10A-49D6-BC7A-E435022A4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2DDC7-D10A-49D6-BC7A-E435022A4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2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5725-BE23-4480-8D2D-A2DE3A170AF2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2409-F3F3-4848-9D7A-3D161A1478C3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B3F44-9F5A-429C-974F-BF93FE43A30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9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76" y="138411"/>
            <a:ext cx="9791095" cy="845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7873" y="1651992"/>
            <a:ext cx="5759350" cy="4406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0747" y="1651992"/>
            <a:ext cx="5759349" cy="2131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0747" y="3926086"/>
            <a:ext cx="5759349" cy="2132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101A-F8B2-4AFC-B3AC-57E277913AAB}" type="datetime1">
              <a:rPr lang="en-US" smtClean="0"/>
              <a:t>2/7/2022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BED3-6D8E-4020-80E6-FC3D03EA4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78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76" y="138411"/>
            <a:ext cx="9791095" cy="845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7874" y="1651992"/>
            <a:ext cx="11712222" cy="440680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A5AC-BA7E-4A0D-A465-66187073F27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D385-2DC9-44B8-8DE2-FF14E4426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76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031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8543" y="6423460"/>
            <a:ext cx="2389503" cy="434540"/>
          </a:xfrm>
        </p:spPr>
        <p:txBody>
          <a:bodyPr anchor="ctr">
            <a:normAutofit/>
          </a:bodyPr>
          <a:lstStyle>
            <a:lvl1pPr marL="0" indent="0">
              <a:buNone/>
              <a:defRPr sz="11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635642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C085-CA40-448B-AF25-ECF34CE5BB5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B9DF-5C49-4655-BAA2-A98405D15171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5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5F81-5E6B-46F8-908E-E51F03A7EB7A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9D6E-5FEC-4BF4-83C8-09A028FB6EE5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D235-ADF3-4162-9D7B-D013C4850956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B7C-0E80-4584-89A1-F14B00835AE9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4E86-828E-4BFA-A81E-D75B0279046F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199F-3EF0-4186-8B75-09995D8E2C25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0993-77F4-4905-A001-02B6C1FAAEF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F720-17FA-4CCA-B30B-A711EDC2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0832" y="4791456"/>
            <a:ext cx="7178040" cy="1508760"/>
          </a:xfrm>
        </p:spPr>
        <p:txBody>
          <a:bodyPr anchor="ctr">
            <a:normAutofit/>
          </a:bodyPr>
          <a:lstStyle/>
          <a:p>
            <a:pPr algn="l"/>
            <a:r>
              <a:rPr lang="en-US" sz="3400">
                <a:solidFill>
                  <a:schemeClr val="bg1"/>
                </a:solidFill>
              </a:rPr>
              <a:t>Understanding and Mitigating Risks from Supply Chain Disruptions in Food and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" y="4792077"/>
            <a:ext cx="3191256" cy="1507413"/>
          </a:xfrm>
        </p:spPr>
        <p:txBody>
          <a:bodyPr anchor="ctr">
            <a:normAutofit fontScale="92500" lnSpcReduction="10000"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Marty D. Matlock, PhD, PE, BCEE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Professor Biological and Agricultural Engineering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University of Arkansas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Fayetteville, AR 72701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 479-935-6013 (cell)</a:t>
            </a:r>
          </a:p>
          <a:p>
            <a:pPr algn="r"/>
            <a:r>
              <a:rPr lang="en-US" sz="1100" b="1" dirty="0">
                <a:solidFill>
                  <a:schemeClr val="bg1"/>
                </a:solidFill>
              </a:rPr>
              <a:t>mmatlock@uark.edu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E271D79-2451-448D-A81D-CB34B459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56867"/>
            <a:ext cx="11496821" cy="22993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8B1B64-31F5-4A02-8CDF-89C2A37BF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98036" y="4801011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BD70-6D94-4285-8F64-87797F81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C8F720-17FA-4CCA-B30B-A711EDC2FACB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7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497A-401E-4CDD-AB14-95C427F4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64" y="0"/>
            <a:ext cx="10515600" cy="1325563"/>
          </a:xfrm>
        </p:spPr>
        <p:txBody>
          <a:bodyPr/>
          <a:lstStyle/>
          <a:p>
            <a:r>
              <a:rPr lang="en-US" dirty="0"/>
              <a:t>Sourcing for a single product is global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E93DA8-EC6A-4131-9E4A-CD47D8770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56" y="986433"/>
            <a:ext cx="6890326" cy="574601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00A80-34A6-404D-A552-597F3B746386}"/>
              </a:ext>
            </a:extLst>
          </p:cNvPr>
          <p:cNvSpPr txBox="1"/>
          <p:nvPr/>
        </p:nvSpPr>
        <p:spPr>
          <a:xfrm>
            <a:off x="8285020" y="4602024"/>
            <a:ext cx="39069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Macfadyen</a:t>
            </a:r>
            <a:r>
              <a:rPr lang="en-US" dirty="0"/>
              <a:t>, S., </a:t>
            </a:r>
            <a:r>
              <a:rPr lang="en-US" dirty="0" err="1"/>
              <a:t>Tylianakis</a:t>
            </a:r>
            <a:r>
              <a:rPr lang="en-US" dirty="0"/>
              <a:t>, J. M., Letourneau, D. K., Benton, T. G., </a:t>
            </a:r>
            <a:r>
              <a:rPr lang="en-US" dirty="0" err="1"/>
              <a:t>Tittonell</a:t>
            </a:r>
            <a:r>
              <a:rPr lang="en-US" dirty="0"/>
              <a:t>, P., Perring, M. P., ... &amp; Smith, H. G. (2015). The role of food retailers in improving resilience in global food supply. Global Food Security, 7, 1-8.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AD7C12-7EBC-4E51-8B20-012FF1C0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65A8-97AA-4B0C-BEB8-A7191488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 Supply Chain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CCAC5-1DD7-4F14-960C-CB2C12BD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Supply Side</a:t>
            </a:r>
          </a:p>
          <a:p>
            <a:r>
              <a:rPr lang="en-US" sz="3200" dirty="0"/>
              <a:t>Sourcing stability</a:t>
            </a:r>
          </a:p>
          <a:p>
            <a:r>
              <a:rPr lang="en-US" sz="3200" dirty="0"/>
              <a:t>Sourcing quality</a:t>
            </a:r>
          </a:p>
          <a:p>
            <a:r>
              <a:rPr lang="en-US" sz="3200" dirty="0"/>
              <a:t>Adulteration</a:t>
            </a:r>
          </a:p>
          <a:p>
            <a:pPr marL="0" indent="0">
              <a:buNone/>
            </a:pPr>
            <a:r>
              <a:rPr lang="en-US" sz="3600" dirty="0"/>
              <a:t>Demand Side</a:t>
            </a:r>
          </a:p>
          <a:p>
            <a:r>
              <a:rPr lang="en-US" sz="3200" dirty="0"/>
              <a:t>Intermediate processor disruption</a:t>
            </a:r>
          </a:p>
          <a:p>
            <a:r>
              <a:rPr lang="en-US" sz="3200" dirty="0"/>
              <a:t>Transportation</a:t>
            </a:r>
          </a:p>
          <a:p>
            <a:r>
              <a:rPr lang="en-US" sz="3200" dirty="0"/>
              <a:t>Distribution network disruption</a:t>
            </a:r>
          </a:p>
          <a:p>
            <a:r>
              <a:rPr lang="en-US" sz="3200" dirty="0"/>
              <a:t>Consumer demand disruption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44B03-FFBD-49A9-A7F5-C078149C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0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65A8-97AA-4B0C-BEB8-A7191488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 Supply Chain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CCAC5-1DD7-4F14-960C-CB2C12BD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366"/>
            <a:ext cx="10515600" cy="5208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E1640-753B-4E80-A40D-F97FECBB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876D40-F261-457C-9152-064E2847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42085"/>
              </p:ext>
            </p:extLst>
          </p:nvPr>
        </p:nvGraphicFramePr>
        <p:xfrm>
          <a:off x="727765" y="2485129"/>
          <a:ext cx="10736469" cy="2560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78823">
                  <a:extLst>
                    <a:ext uri="{9D8B030D-6E8A-4147-A177-3AD203B41FA5}">
                      <a16:colId xmlns:a16="http://schemas.microsoft.com/office/drawing/2014/main" val="3013168404"/>
                    </a:ext>
                  </a:extLst>
                </a:gridCol>
                <a:gridCol w="3578823">
                  <a:extLst>
                    <a:ext uri="{9D8B030D-6E8A-4147-A177-3AD203B41FA5}">
                      <a16:colId xmlns:a16="http://schemas.microsoft.com/office/drawing/2014/main" val="1796208672"/>
                    </a:ext>
                  </a:extLst>
                </a:gridCol>
                <a:gridCol w="3578823">
                  <a:extLst>
                    <a:ext uri="{9D8B030D-6E8A-4147-A177-3AD203B41FA5}">
                      <a16:colId xmlns:a16="http://schemas.microsoft.com/office/drawing/2014/main" val="1476017154"/>
                    </a:ext>
                  </a:extLst>
                </a:gridCol>
              </a:tblGrid>
              <a:tr h="253374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/>
                        <a:t>Global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Climate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Political instability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Pandemic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/>
                        <a:t>Regional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Drought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Flood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Transportation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dirty="0"/>
                        <a:t>Local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Fire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Freeze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Storm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Disease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01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34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65A8-97AA-4B0C-BEB8-A7191488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Where and When Risks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CCAC5-1DD7-4F14-960C-CB2C12BDB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Side Risks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all components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Component Analysis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Cycle Assessment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of Risks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Redundant sources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components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BF4B5-4ACE-4183-9FC8-C5DBBDE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69A2-5D68-49F9-B8EE-5FEC93EB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0"/>
            <a:ext cx="10515600" cy="1325563"/>
          </a:xfrm>
        </p:spPr>
        <p:txBody>
          <a:bodyPr/>
          <a:lstStyle/>
          <a:p>
            <a:r>
              <a:rPr lang="en-US" dirty="0"/>
              <a:t>Food System is a Complex Meta-System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147277-35E4-4F16-A21B-3A5D87302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320" y="969795"/>
            <a:ext cx="7619212" cy="57423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4CFB8-0A3E-4698-BA95-66B019CF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7300-7887-487C-B4A3-1120FF9E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105693"/>
            <a:ext cx="10515600" cy="1325563"/>
          </a:xfrm>
        </p:spPr>
        <p:txBody>
          <a:bodyPr/>
          <a:lstStyle/>
          <a:p>
            <a:r>
              <a:rPr lang="en-US" dirty="0"/>
              <a:t>Environmental Risks to Food Production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BCDD1-DC3A-438F-AE43-D2553B6B4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86" y="1431256"/>
            <a:ext cx="9861250" cy="52140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A86B2-5C81-4000-B772-5701A068F9DA}"/>
              </a:ext>
            </a:extLst>
          </p:cNvPr>
          <p:cNvSpPr txBox="1"/>
          <p:nvPr/>
        </p:nvSpPr>
        <p:spPr>
          <a:xfrm>
            <a:off x="10144536" y="4583246"/>
            <a:ext cx="20474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Davis, K. F., Downs, S., &amp;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Gephart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A. (2021). Towards food supply chain resilience to environmental shocks.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Food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54-65.</a:t>
            </a:r>
            <a:endParaRPr lang="en-US" sz="1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F1BD37-76CD-4187-9875-82ED65B7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8306" y="2115671"/>
            <a:ext cx="5313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Understanding how to reduce impacts from complex systems within systems (metasystems) requires a systems approach such as Life Cycle Assessment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D1852-93E7-4C26-B6EB-EB98350F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Cycle Assessment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516" indent="-267891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5743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8606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1468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4331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C81882-218B-4321-BA5F-49C2B76FDA8A}" type="slidenum">
              <a:rPr lang="en-US" altLang="en-US" sz="1313"/>
              <a:pPr/>
              <a:t>17</a:t>
            </a:fld>
            <a:endParaRPr lang="en-US" altLang="en-US" sz="1313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33" y="1476376"/>
            <a:ext cx="7145238" cy="5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6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87FD-1B04-40F5-8610-A500932D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Unit Processes are the accounting elements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C362A7-2AEB-458C-A7C4-9D19E13635A5}"/>
              </a:ext>
            </a:extLst>
          </p:cNvPr>
          <p:cNvGrpSpPr/>
          <p:nvPr/>
        </p:nvGrpSpPr>
        <p:grpSpPr>
          <a:xfrm>
            <a:off x="1324941" y="1734178"/>
            <a:ext cx="8069035" cy="3853606"/>
            <a:chOff x="1146811" y="2457450"/>
            <a:chExt cx="8069035" cy="3853606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BF898F37-2409-4EF2-8779-53385CD4080D}"/>
                </a:ext>
              </a:extLst>
            </p:cNvPr>
            <p:cNvSpPr/>
            <p:nvPr/>
          </p:nvSpPr>
          <p:spPr>
            <a:xfrm>
              <a:off x="3680459" y="3577590"/>
              <a:ext cx="2897030" cy="1710215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10" name="Line 2">
              <a:extLst>
                <a:ext uri="{FF2B5EF4-FFF2-40B4-BE49-F238E27FC236}">
                  <a16:creationId xmlns:a16="http://schemas.microsoft.com/office/drawing/2014/main" id="{A276AADE-17EB-455C-ACB1-E78C62803B9E}"/>
                </a:ext>
              </a:extLst>
            </p:cNvPr>
            <p:cNvSpPr/>
            <p:nvPr/>
          </p:nvSpPr>
          <p:spPr>
            <a:xfrm>
              <a:off x="2370296" y="4030980"/>
              <a:ext cx="1275161" cy="1667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0AF43620-827F-40C0-9153-245C01823FBC}"/>
                </a:ext>
              </a:extLst>
            </p:cNvPr>
            <p:cNvSpPr/>
            <p:nvPr/>
          </p:nvSpPr>
          <p:spPr>
            <a:xfrm>
              <a:off x="2370296" y="4294346"/>
              <a:ext cx="1275161" cy="1668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C83B7F6E-16FB-4C50-97B6-223F7125758D}"/>
                </a:ext>
              </a:extLst>
            </p:cNvPr>
            <p:cNvSpPr/>
            <p:nvPr/>
          </p:nvSpPr>
          <p:spPr>
            <a:xfrm>
              <a:off x="2370296" y="4557713"/>
              <a:ext cx="1275161" cy="1667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0CC80FF0-080B-43C5-9603-F5FA6699CD75}"/>
                </a:ext>
              </a:extLst>
            </p:cNvPr>
            <p:cNvSpPr/>
            <p:nvPr/>
          </p:nvSpPr>
          <p:spPr>
            <a:xfrm>
              <a:off x="2370296" y="4821079"/>
              <a:ext cx="1275161" cy="1668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4F6F98D0-1BAE-4261-8485-D98901CB796F}"/>
                </a:ext>
              </a:extLst>
            </p:cNvPr>
            <p:cNvSpPr/>
            <p:nvPr/>
          </p:nvSpPr>
          <p:spPr>
            <a:xfrm flipV="1">
              <a:off x="5197317" y="2992517"/>
              <a:ext cx="716757" cy="595075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A2B0E0EC-5B48-4D01-BE5B-D72F9CD58582}"/>
                </a:ext>
              </a:extLst>
            </p:cNvPr>
            <p:cNvSpPr/>
            <p:nvPr/>
          </p:nvSpPr>
          <p:spPr>
            <a:xfrm flipV="1">
              <a:off x="5480686" y="2992517"/>
              <a:ext cx="716757" cy="595075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E8A3A138-CD0C-4238-AD66-B518FAA40C13}"/>
                </a:ext>
              </a:extLst>
            </p:cNvPr>
            <p:cNvSpPr/>
            <p:nvPr/>
          </p:nvSpPr>
          <p:spPr>
            <a:xfrm flipV="1">
              <a:off x="5764054" y="2992517"/>
              <a:ext cx="716757" cy="595075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1806CAB8-7E03-46A3-A9DB-2C25F9B94C0F}"/>
                </a:ext>
              </a:extLst>
            </p:cNvPr>
            <p:cNvSpPr/>
            <p:nvPr/>
          </p:nvSpPr>
          <p:spPr>
            <a:xfrm flipV="1">
              <a:off x="6047423" y="2992517"/>
              <a:ext cx="716757" cy="595075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FF240964-2312-464A-8339-9C34137D3DFE}"/>
                </a:ext>
              </a:extLst>
            </p:cNvPr>
            <p:cNvSpPr/>
            <p:nvPr/>
          </p:nvSpPr>
          <p:spPr>
            <a:xfrm>
              <a:off x="6582489" y="3982642"/>
              <a:ext cx="1275160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2BDA3D04-8D6D-4B53-B437-00D24DF4F066}"/>
                </a:ext>
              </a:extLst>
            </p:cNvPr>
            <p:cNvSpPr/>
            <p:nvPr/>
          </p:nvSpPr>
          <p:spPr>
            <a:xfrm>
              <a:off x="6582489" y="4246007"/>
              <a:ext cx="1275160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DC887AE9-DBC3-4EF6-A4F2-E7C59C8084D5}"/>
                </a:ext>
              </a:extLst>
            </p:cNvPr>
            <p:cNvSpPr/>
            <p:nvPr/>
          </p:nvSpPr>
          <p:spPr>
            <a:xfrm flipV="1">
              <a:off x="3490437" y="5284470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83D7D3F9-FDD4-431B-BE74-8FB5A01CD9F0}"/>
                </a:ext>
              </a:extLst>
            </p:cNvPr>
            <p:cNvSpPr/>
            <p:nvPr/>
          </p:nvSpPr>
          <p:spPr>
            <a:xfrm flipV="1">
              <a:off x="3773806" y="5284470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355B0CE9-7F46-42D5-86D9-32DAF96649D0}"/>
                </a:ext>
              </a:extLst>
            </p:cNvPr>
            <p:cNvSpPr/>
            <p:nvPr/>
          </p:nvSpPr>
          <p:spPr>
            <a:xfrm flipV="1">
              <a:off x="4057174" y="5284470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9BB191E1-0484-4D92-93EC-E8260CCFA49B}"/>
                </a:ext>
              </a:extLst>
            </p:cNvPr>
            <p:cNvSpPr/>
            <p:nvPr/>
          </p:nvSpPr>
          <p:spPr>
            <a:xfrm flipV="1">
              <a:off x="4340542" y="5284470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BDEC0664-625D-4B48-8BC9-D3188FC03A5D}"/>
                </a:ext>
              </a:extLst>
            </p:cNvPr>
            <p:cNvSpPr/>
            <p:nvPr/>
          </p:nvSpPr>
          <p:spPr>
            <a:xfrm>
              <a:off x="6585824" y="4526042"/>
              <a:ext cx="1275160" cy="1668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CF10AC60-6804-418A-B409-C03AEADC1CCE}"/>
                </a:ext>
              </a:extLst>
            </p:cNvPr>
            <p:cNvSpPr/>
            <p:nvPr/>
          </p:nvSpPr>
          <p:spPr>
            <a:xfrm>
              <a:off x="6585824" y="4789408"/>
              <a:ext cx="1275160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2097B8BE-CA8E-4D94-BA5F-A6E95476D430}"/>
                </a:ext>
              </a:extLst>
            </p:cNvPr>
            <p:cNvSpPr txBox="1"/>
            <p:nvPr/>
          </p:nvSpPr>
          <p:spPr>
            <a:xfrm>
              <a:off x="2560320" y="6057900"/>
              <a:ext cx="3840480" cy="2531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7249" tIns="47249" rIns="47249" bIns="47249">
              <a:spAutoFit/>
            </a:bodyPr>
            <a:lstStyle>
              <a:lvl1pPr>
                <a:lnSpc>
                  <a:spcPct val="41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Inputs from nature</a:t>
              </a: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576D53E5-4ED4-49D5-B253-48954F8A8D17}"/>
                </a:ext>
              </a:extLst>
            </p:cNvPr>
            <p:cNvSpPr txBox="1"/>
            <p:nvPr/>
          </p:nvSpPr>
          <p:spPr>
            <a:xfrm>
              <a:off x="5440679" y="2457450"/>
              <a:ext cx="2431894" cy="2531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7249" tIns="47249" rIns="47249" bIns="47249">
              <a:spAutoFit/>
            </a:bodyPr>
            <a:lstStyle>
              <a:lvl1pPr>
                <a:lnSpc>
                  <a:spcPct val="41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FF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Outputs to nature</a:t>
              </a: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34EF44A9-A968-4558-BB47-A6EB2EE6BE3F}"/>
                </a:ext>
              </a:extLst>
            </p:cNvPr>
            <p:cNvSpPr txBox="1"/>
            <p:nvPr/>
          </p:nvSpPr>
          <p:spPr>
            <a:xfrm>
              <a:off x="1146811" y="3697604"/>
              <a:ext cx="1326527" cy="15573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7249" tIns="47249" rIns="47249" bIns="47249">
              <a:spAutoFit/>
            </a:bodyPr>
            <a:lstStyle/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Inputs</a:t>
              </a:r>
              <a:endParaRPr sz="2400">
                <a:solidFill>
                  <a:srgbClr val="333333"/>
                </a:solidFill>
              </a:endParaRPr>
            </a:p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from</a:t>
              </a:r>
              <a:endParaRPr sz="2400">
                <a:solidFill>
                  <a:srgbClr val="333333"/>
                </a:solidFill>
              </a:endParaRPr>
            </a:p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other</a:t>
              </a:r>
              <a:endParaRPr sz="2400">
                <a:solidFill>
                  <a:srgbClr val="333333"/>
                </a:solidFill>
              </a:endParaRPr>
            </a:p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processes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E02412C3-874F-4546-A47F-BB38DBA1E3F0}"/>
                </a:ext>
              </a:extLst>
            </p:cNvPr>
            <p:cNvSpPr txBox="1"/>
            <p:nvPr/>
          </p:nvSpPr>
          <p:spPr>
            <a:xfrm>
              <a:off x="7889319" y="3697604"/>
              <a:ext cx="1326527" cy="15573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7249" tIns="47249" rIns="47249" bIns="47249">
              <a:spAutoFit/>
            </a:bodyPr>
            <a:lstStyle/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33333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Outputs</a:t>
              </a:r>
              <a:endParaRPr sz="2400"/>
            </a:p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33333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</a:t>
              </a:r>
              <a:endParaRPr sz="2400"/>
            </a:p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33333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other </a:t>
              </a:r>
              <a:endParaRPr sz="2400"/>
            </a:p>
            <a:p>
              <a:pPr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500">
                  <a:solidFill>
                    <a:srgbClr val="33333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processes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37DA09-9222-49E7-84AD-58A08EE3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87FD-1B04-40F5-8610-A500932D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Unit Processes are the accounting elements linked together in Reference Flow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14DF46-9EAF-4B1B-80E6-BD984B5075EC}"/>
              </a:ext>
            </a:extLst>
          </p:cNvPr>
          <p:cNvGrpSpPr/>
          <p:nvPr/>
        </p:nvGrpSpPr>
        <p:grpSpPr>
          <a:xfrm>
            <a:off x="1760395" y="1707119"/>
            <a:ext cx="7176694" cy="4461680"/>
            <a:chOff x="1133475" y="1063942"/>
            <a:chExt cx="8279369" cy="574905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BC893A8F-74AB-446A-952D-23CAF2C38BA8}"/>
                </a:ext>
              </a:extLst>
            </p:cNvPr>
            <p:cNvSpPr/>
            <p:nvPr/>
          </p:nvSpPr>
          <p:spPr>
            <a:xfrm>
              <a:off x="2408634" y="1682354"/>
              <a:ext cx="5672377" cy="4538901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32" name="Line 2">
              <a:extLst>
                <a:ext uri="{FF2B5EF4-FFF2-40B4-BE49-F238E27FC236}">
                  <a16:creationId xmlns:a16="http://schemas.microsoft.com/office/drawing/2014/main" id="{52246D81-31AF-4CDC-89EF-0C5B08F4A796}"/>
                </a:ext>
              </a:extLst>
            </p:cNvPr>
            <p:cNvSpPr/>
            <p:nvPr/>
          </p:nvSpPr>
          <p:spPr>
            <a:xfrm>
              <a:off x="1133475" y="3305890"/>
              <a:ext cx="1275160" cy="1667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6453FDB9-FDED-4143-8F36-5721195B86C6}"/>
                </a:ext>
              </a:extLst>
            </p:cNvPr>
            <p:cNvSpPr/>
            <p:nvPr/>
          </p:nvSpPr>
          <p:spPr>
            <a:xfrm>
              <a:off x="1133475" y="3569256"/>
              <a:ext cx="1275160" cy="1667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1D390681-6CF8-450F-BD11-624A753CB97F}"/>
                </a:ext>
              </a:extLst>
            </p:cNvPr>
            <p:cNvSpPr/>
            <p:nvPr/>
          </p:nvSpPr>
          <p:spPr>
            <a:xfrm>
              <a:off x="1133475" y="3832622"/>
              <a:ext cx="1275160" cy="1667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5" name="Line 5">
              <a:extLst>
                <a:ext uri="{FF2B5EF4-FFF2-40B4-BE49-F238E27FC236}">
                  <a16:creationId xmlns:a16="http://schemas.microsoft.com/office/drawing/2014/main" id="{08453E34-EF06-40E8-9AFC-23EADC55F1B3}"/>
                </a:ext>
              </a:extLst>
            </p:cNvPr>
            <p:cNvSpPr/>
            <p:nvPr/>
          </p:nvSpPr>
          <p:spPr>
            <a:xfrm>
              <a:off x="1133475" y="4095988"/>
              <a:ext cx="1275160" cy="1668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6" name="Line 6">
              <a:extLst>
                <a:ext uri="{FF2B5EF4-FFF2-40B4-BE49-F238E27FC236}">
                  <a16:creationId xmlns:a16="http://schemas.microsoft.com/office/drawing/2014/main" id="{37D5BB28-99E0-4E15-BBE8-E676DDCF6E95}"/>
                </a:ext>
              </a:extLst>
            </p:cNvPr>
            <p:cNvSpPr/>
            <p:nvPr/>
          </p:nvSpPr>
          <p:spPr>
            <a:xfrm flipV="1">
              <a:off x="4588907" y="1063942"/>
              <a:ext cx="716758" cy="595076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7" name="Line 7">
              <a:extLst>
                <a:ext uri="{FF2B5EF4-FFF2-40B4-BE49-F238E27FC236}">
                  <a16:creationId xmlns:a16="http://schemas.microsoft.com/office/drawing/2014/main" id="{30C3B1A0-9FE8-4312-BD27-C9F396ECC138}"/>
                </a:ext>
              </a:extLst>
            </p:cNvPr>
            <p:cNvSpPr/>
            <p:nvPr/>
          </p:nvSpPr>
          <p:spPr>
            <a:xfrm flipV="1">
              <a:off x="4872277" y="1063942"/>
              <a:ext cx="716757" cy="595076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56A8178B-9121-47B0-BBFE-EA9A4DCB2AD5}"/>
                </a:ext>
              </a:extLst>
            </p:cNvPr>
            <p:cNvSpPr/>
            <p:nvPr/>
          </p:nvSpPr>
          <p:spPr>
            <a:xfrm flipV="1">
              <a:off x="5155646" y="1063942"/>
              <a:ext cx="716757" cy="595076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9C6854DA-30A5-4017-9729-77E381A09AB1}"/>
                </a:ext>
              </a:extLst>
            </p:cNvPr>
            <p:cNvSpPr/>
            <p:nvPr/>
          </p:nvSpPr>
          <p:spPr>
            <a:xfrm flipV="1">
              <a:off x="5439014" y="1063942"/>
              <a:ext cx="716757" cy="595076"/>
            </a:xfrm>
            <a:prstGeom prst="line">
              <a:avLst/>
            </a:prstGeom>
            <a:ln w="12600">
              <a:solidFill>
                <a:srgbClr val="FF00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0" name="Line 10">
              <a:extLst>
                <a:ext uri="{FF2B5EF4-FFF2-40B4-BE49-F238E27FC236}">
                  <a16:creationId xmlns:a16="http://schemas.microsoft.com/office/drawing/2014/main" id="{DD4DEF7A-F68F-49D0-ABCD-D7EBC028FB0A}"/>
                </a:ext>
              </a:extLst>
            </p:cNvPr>
            <p:cNvSpPr/>
            <p:nvPr/>
          </p:nvSpPr>
          <p:spPr>
            <a:xfrm>
              <a:off x="8121014" y="2750820"/>
              <a:ext cx="1275161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1" name="Line 11">
              <a:extLst>
                <a:ext uri="{FF2B5EF4-FFF2-40B4-BE49-F238E27FC236}">
                  <a16:creationId xmlns:a16="http://schemas.microsoft.com/office/drawing/2014/main" id="{03F868C3-8630-4913-8FDD-3C1E26201656}"/>
                </a:ext>
              </a:extLst>
            </p:cNvPr>
            <p:cNvSpPr/>
            <p:nvPr/>
          </p:nvSpPr>
          <p:spPr>
            <a:xfrm flipV="1">
              <a:off x="3878819" y="6217919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2" name="Line 12">
              <a:extLst>
                <a:ext uri="{FF2B5EF4-FFF2-40B4-BE49-F238E27FC236}">
                  <a16:creationId xmlns:a16="http://schemas.microsoft.com/office/drawing/2014/main" id="{CC97107F-20DC-4130-BD25-CECF81FA24D9}"/>
                </a:ext>
              </a:extLst>
            </p:cNvPr>
            <p:cNvSpPr/>
            <p:nvPr/>
          </p:nvSpPr>
          <p:spPr>
            <a:xfrm flipV="1">
              <a:off x="4162188" y="6217919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3" name="Line 13">
              <a:extLst>
                <a:ext uri="{FF2B5EF4-FFF2-40B4-BE49-F238E27FC236}">
                  <a16:creationId xmlns:a16="http://schemas.microsoft.com/office/drawing/2014/main" id="{35C25AC3-7A32-4CF3-ACDE-FA5245F20FCC}"/>
                </a:ext>
              </a:extLst>
            </p:cNvPr>
            <p:cNvSpPr/>
            <p:nvPr/>
          </p:nvSpPr>
          <p:spPr>
            <a:xfrm flipV="1">
              <a:off x="4445557" y="6217919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FACE5F9E-697A-4183-A0C8-2DABA2610000}"/>
                </a:ext>
              </a:extLst>
            </p:cNvPr>
            <p:cNvSpPr/>
            <p:nvPr/>
          </p:nvSpPr>
          <p:spPr>
            <a:xfrm flipV="1">
              <a:off x="4728926" y="6217919"/>
              <a:ext cx="716757" cy="595076"/>
            </a:xfrm>
            <a:prstGeom prst="line">
              <a:avLst/>
            </a:prstGeom>
            <a:ln w="12600">
              <a:solidFill>
                <a:srgbClr val="0066FF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690104FC-F8B6-448F-ABCF-2124DA80CEDD}"/>
                </a:ext>
              </a:extLst>
            </p:cNvPr>
            <p:cNvSpPr/>
            <p:nvPr/>
          </p:nvSpPr>
          <p:spPr>
            <a:xfrm>
              <a:off x="8137683" y="5337810"/>
              <a:ext cx="1275161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EBC75F09-DF5E-4AD7-8945-375284F99827}"/>
                </a:ext>
              </a:extLst>
            </p:cNvPr>
            <p:cNvSpPr/>
            <p:nvPr/>
          </p:nvSpPr>
          <p:spPr>
            <a:xfrm>
              <a:off x="3123724" y="2257425"/>
              <a:ext cx="960121" cy="960120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72EC269C-F8C9-4448-9AFC-D0E39F5259C2}"/>
                </a:ext>
              </a:extLst>
            </p:cNvPr>
            <p:cNvSpPr/>
            <p:nvPr/>
          </p:nvSpPr>
          <p:spPr>
            <a:xfrm>
              <a:off x="4783930" y="2257425"/>
              <a:ext cx="960121" cy="960120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DC53289A-4232-4039-84DB-65A47F57EE91}"/>
                </a:ext>
              </a:extLst>
            </p:cNvPr>
            <p:cNvSpPr/>
            <p:nvPr/>
          </p:nvSpPr>
          <p:spPr>
            <a:xfrm>
              <a:off x="6444138" y="2257425"/>
              <a:ext cx="960121" cy="960120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A1808B89-5707-4629-ADEE-70D294AFAF8B}"/>
                </a:ext>
              </a:extLst>
            </p:cNvPr>
            <p:cNvSpPr/>
            <p:nvPr/>
          </p:nvSpPr>
          <p:spPr>
            <a:xfrm>
              <a:off x="3145394" y="4834413"/>
              <a:ext cx="960121" cy="960121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5492768E-C021-4EA3-8508-A3E0DE117F43}"/>
                </a:ext>
              </a:extLst>
            </p:cNvPr>
            <p:cNvSpPr/>
            <p:nvPr/>
          </p:nvSpPr>
          <p:spPr>
            <a:xfrm>
              <a:off x="4805600" y="4834413"/>
              <a:ext cx="960121" cy="960121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id="{86B5C70A-021A-46EF-9BD5-C38EE8C77671}"/>
                </a:ext>
              </a:extLst>
            </p:cNvPr>
            <p:cNvSpPr/>
            <p:nvPr/>
          </p:nvSpPr>
          <p:spPr>
            <a:xfrm>
              <a:off x="6465808" y="4834413"/>
              <a:ext cx="960121" cy="960121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2" name="Rectangle 22">
              <a:extLst>
                <a:ext uri="{FF2B5EF4-FFF2-40B4-BE49-F238E27FC236}">
                  <a16:creationId xmlns:a16="http://schemas.microsoft.com/office/drawing/2014/main" id="{3716F480-597E-418E-87A1-399622303E47}"/>
                </a:ext>
              </a:extLst>
            </p:cNvPr>
            <p:cNvSpPr/>
            <p:nvPr/>
          </p:nvSpPr>
          <p:spPr>
            <a:xfrm>
              <a:off x="4193857" y="3499246"/>
              <a:ext cx="960121" cy="960121"/>
            </a:xfrm>
            <a:prstGeom prst="rect">
              <a:avLst/>
            </a:prstGeom>
            <a:gradFill>
              <a:gsLst>
                <a:gs pos="0">
                  <a:srgbClr val="BAB9A0"/>
                </a:gs>
                <a:gs pos="100000">
                  <a:srgbClr val="F4F3D9"/>
                </a:gs>
              </a:gsLst>
              <a:path path="circle">
                <a:fillToRect l="37721" t="-19636" r="62278" b="119636"/>
              </a:path>
            </a:gradFill>
            <a:ln w="12600">
              <a:solidFill>
                <a:srgbClr val="333333"/>
              </a:solidFill>
              <a:miter/>
            </a:ln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3" name="Line 23">
              <a:extLst>
                <a:ext uri="{FF2B5EF4-FFF2-40B4-BE49-F238E27FC236}">
                  <a16:creationId xmlns:a16="http://schemas.microsoft.com/office/drawing/2014/main" id="{FF528660-3DD6-4331-BD86-1533675DE96C}"/>
                </a:ext>
              </a:extLst>
            </p:cNvPr>
            <p:cNvSpPr/>
            <p:nvPr/>
          </p:nvSpPr>
          <p:spPr>
            <a:xfrm flipV="1">
              <a:off x="2408634" y="2482454"/>
              <a:ext cx="698421" cy="77009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4" name="Line 24">
              <a:extLst>
                <a:ext uri="{FF2B5EF4-FFF2-40B4-BE49-F238E27FC236}">
                  <a16:creationId xmlns:a16="http://schemas.microsoft.com/office/drawing/2014/main" id="{C457AE48-4F5F-49F8-BF2A-118058085D1F}"/>
                </a:ext>
              </a:extLst>
            </p:cNvPr>
            <p:cNvSpPr/>
            <p:nvPr/>
          </p:nvSpPr>
          <p:spPr>
            <a:xfrm flipV="1">
              <a:off x="2411969" y="2780824"/>
              <a:ext cx="698421" cy="77009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5" name="Line 25">
              <a:extLst>
                <a:ext uri="{FF2B5EF4-FFF2-40B4-BE49-F238E27FC236}">
                  <a16:creationId xmlns:a16="http://schemas.microsoft.com/office/drawing/2014/main" id="{A8BD5277-AB9B-4A84-A356-CA816DF6E54A}"/>
                </a:ext>
              </a:extLst>
            </p:cNvPr>
            <p:cNvSpPr/>
            <p:nvPr/>
          </p:nvSpPr>
          <p:spPr>
            <a:xfrm>
              <a:off x="2411969" y="4424362"/>
              <a:ext cx="698421" cy="733426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6" name="Line 26">
              <a:extLst>
                <a:ext uri="{FF2B5EF4-FFF2-40B4-BE49-F238E27FC236}">
                  <a16:creationId xmlns:a16="http://schemas.microsoft.com/office/drawing/2014/main" id="{943B8F37-C166-4A8E-8EFB-94F563C1F5C0}"/>
                </a:ext>
              </a:extLst>
            </p:cNvPr>
            <p:cNvSpPr/>
            <p:nvPr/>
          </p:nvSpPr>
          <p:spPr>
            <a:xfrm>
              <a:off x="2415301" y="4722733"/>
              <a:ext cx="698422" cy="733426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7" name="Line 27">
              <a:extLst>
                <a:ext uri="{FF2B5EF4-FFF2-40B4-BE49-F238E27FC236}">
                  <a16:creationId xmlns:a16="http://schemas.microsoft.com/office/drawing/2014/main" id="{4CC27621-A5C3-4B1D-ADAF-379180BC7A62}"/>
                </a:ext>
              </a:extLst>
            </p:cNvPr>
            <p:cNvSpPr/>
            <p:nvPr/>
          </p:nvSpPr>
          <p:spPr>
            <a:xfrm>
              <a:off x="1153477" y="4429363"/>
              <a:ext cx="1275160" cy="1668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8" name="Line 28">
              <a:extLst>
                <a:ext uri="{FF2B5EF4-FFF2-40B4-BE49-F238E27FC236}">
                  <a16:creationId xmlns:a16="http://schemas.microsoft.com/office/drawing/2014/main" id="{A7D7CAE8-5781-44DD-A050-6D9B2876D858}"/>
                </a:ext>
              </a:extLst>
            </p:cNvPr>
            <p:cNvSpPr/>
            <p:nvPr/>
          </p:nvSpPr>
          <p:spPr>
            <a:xfrm>
              <a:off x="1153477" y="4692730"/>
              <a:ext cx="1275160" cy="1667"/>
            </a:xfrm>
            <a:prstGeom prst="line">
              <a:avLst/>
            </a:prstGeom>
            <a:ln w="12600">
              <a:solidFill>
                <a:srgbClr val="00CC00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9" name="Line 29">
              <a:extLst>
                <a:ext uri="{FF2B5EF4-FFF2-40B4-BE49-F238E27FC236}">
                  <a16:creationId xmlns:a16="http://schemas.microsoft.com/office/drawing/2014/main" id="{7EE93B67-FA42-4257-A9E1-469D3682AE62}"/>
                </a:ext>
              </a:extLst>
            </p:cNvPr>
            <p:cNvSpPr/>
            <p:nvPr/>
          </p:nvSpPr>
          <p:spPr>
            <a:xfrm>
              <a:off x="2426970" y="3835956"/>
              <a:ext cx="1728550" cy="1668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0" name="Line 30">
              <a:extLst>
                <a:ext uri="{FF2B5EF4-FFF2-40B4-BE49-F238E27FC236}">
                  <a16:creationId xmlns:a16="http://schemas.microsoft.com/office/drawing/2014/main" id="{15AFC10A-205F-4154-8902-5A7B8B2F045A}"/>
                </a:ext>
              </a:extLst>
            </p:cNvPr>
            <p:cNvSpPr/>
            <p:nvPr/>
          </p:nvSpPr>
          <p:spPr>
            <a:xfrm>
              <a:off x="2430303" y="4117657"/>
              <a:ext cx="1728551" cy="1669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1" name="Line 31">
              <a:extLst>
                <a:ext uri="{FF2B5EF4-FFF2-40B4-BE49-F238E27FC236}">
                  <a16:creationId xmlns:a16="http://schemas.microsoft.com/office/drawing/2014/main" id="{FC33A833-C4A6-42B0-B545-532888EE2744}"/>
                </a:ext>
              </a:extLst>
            </p:cNvPr>
            <p:cNvSpPr/>
            <p:nvPr/>
          </p:nvSpPr>
          <p:spPr>
            <a:xfrm>
              <a:off x="4102179" y="2737485"/>
              <a:ext cx="646749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2" name="Line 32">
              <a:extLst>
                <a:ext uri="{FF2B5EF4-FFF2-40B4-BE49-F238E27FC236}">
                  <a16:creationId xmlns:a16="http://schemas.microsoft.com/office/drawing/2014/main" id="{31531198-5BF9-48A3-8A42-1643E189EAA3}"/>
                </a:ext>
              </a:extLst>
            </p:cNvPr>
            <p:cNvSpPr/>
            <p:nvPr/>
          </p:nvSpPr>
          <p:spPr>
            <a:xfrm>
              <a:off x="5762386" y="2740818"/>
              <a:ext cx="646749" cy="1668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3" name="Line 33">
              <a:extLst>
                <a:ext uri="{FF2B5EF4-FFF2-40B4-BE49-F238E27FC236}">
                  <a16:creationId xmlns:a16="http://schemas.microsoft.com/office/drawing/2014/main" id="{77C53DD1-F56B-4995-AF5D-96F76C06D6D2}"/>
                </a:ext>
              </a:extLst>
            </p:cNvPr>
            <p:cNvSpPr/>
            <p:nvPr/>
          </p:nvSpPr>
          <p:spPr>
            <a:xfrm>
              <a:off x="7422595" y="2744153"/>
              <a:ext cx="646749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4" name="Line 34">
              <a:extLst>
                <a:ext uri="{FF2B5EF4-FFF2-40B4-BE49-F238E27FC236}">
                  <a16:creationId xmlns:a16="http://schemas.microsoft.com/office/drawing/2014/main" id="{CC37DEC6-4431-47E1-A7E8-ACDB4B78904D}"/>
                </a:ext>
              </a:extLst>
            </p:cNvPr>
            <p:cNvSpPr/>
            <p:nvPr/>
          </p:nvSpPr>
          <p:spPr>
            <a:xfrm>
              <a:off x="4122182" y="5324475"/>
              <a:ext cx="646749" cy="1668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5" name="Line 35">
              <a:extLst>
                <a:ext uri="{FF2B5EF4-FFF2-40B4-BE49-F238E27FC236}">
                  <a16:creationId xmlns:a16="http://schemas.microsoft.com/office/drawing/2014/main" id="{4E6E8730-FE1E-4826-82D4-3C681AED2633}"/>
                </a:ext>
              </a:extLst>
            </p:cNvPr>
            <p:cNvSpPr/>
            <p:nvPr/>
          </p:nvSpPr>
          <p:spPr>
            <a:xfrm>
              <a:off x="5782389" y="5327809"/>
              <a:ext cx="646749" cy="1668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6" name="Line 36">
              <a:extLst>
                <a:ext uri="{FF2B5EF4-FFF2-40B4-BE49-F238E27FC236}">
                  <a16:creationId xmlns:a16="http://schemas.microsoft.com/office/drawing/2014/main" id="{BEF6E591-4D0E-4E2B-AD67-B1934AFD9E49}"/>
                </a:ext>
              </a:extLst>
            </p:cNvPr>
            <p:cNvSpPr/>
            <p:nvPr/>
          </p:nvSpPr>
          <p:spPr>
            <a:xfrm>
              <a:off x="7442597" y="5331143"/>
              <a:ext cx="646749" cy="1667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7" name="Line 37">
              <a:extLst>
                <a:ext uri="{FF2B5EF4-FFF2-40B4-BE49-F238E27FC236}">
                  <a16:creationId xmlns:a16="http://schemas.microsoft.com/office/drawing/2014/main" id="{7412A12F-D749-4CFA-BF42-A8EB1B5C2DE0}"/>
                </a:ext>
              </a:extLst>
            </p:cNvPr>
            <p:cNvSpPr/>
            <p:nvPr/>
          </p:nvSpPr>
          <p:spPr>
            <a:xfrm flipV="1">
              <a:off x="5165647" y="2877502"/>
              <a:ext cx="1256825" cy="1083470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8" name="Line 38">
              <a:extLst>
                <a:ext uri="{FF2B5EF4-FFF2-40B4-BE49-F238E27FC236}">
                  <a16:creationId xmlns:a16="http://schemas.microsoft.com/office/drawing/2014/main" id="{CC46FDDB-3E26-4C26-8E9D-089EA9623A13}"/>
                </a:ext>
              </a:extLst>
            </p:cNvPr>
            <p:cNvSpPr/>
            <p:nvPr/>
          </p:nvSpPr>
          <p:spPr>
            <a:xfrm>
              <a:off x="5168979" y="4050982"/>
              <a:ext cx="1256825" cy="1046799"/>
            </a:xfrm>
            <a:prstGeom prst="line">
              <a:avLst/>
            </a:prstGeom>
            <a:ln w="12600">
              <a:solidFill>
                <a:srgbClr val="333333"/>
              </a:solidFill>
              <a:miter/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9" name="Line 39">
              <a:extLst>
                <a:ext uri="{FF2B5EF4-FFF2-40B4-BE49-F238E27FC236}">
                  <a16:creationId xmlns:a16="http://schemas.microsoft.com/office/drawing/2014/main" id="{04E66329-4962-4D97-A68D-F69A8D018980}"/>
                </a:ext>
              </a:extLst>
            </p:cNvPr>
            <p:cNvSpPr/>
            <p:nvPr/>
          </p:nvSpPr>
          <p:spPr>
            <a:xfrm>
              <a:off x="5132308" y="1724025"/>
              <a:ext cx="1667" cy="541736"/>
            </a:xfrm>
            <a:prstGeom prst="line">
              <a:avLst/>
            </a:prstGeom>
            <a:ln w="12600">
              <a:solidFill>
                <a:srgbClr val="333333"/>
              </a:solidFill>
              <a:prstDash val="sysDot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0" name="Line 40">
              <a:extLst>
                <a:ext uri="{FF2B5EF4-FFF2-40B4-BE49-F238E27FC236}">
                  <a16:creationId xmlns:a16="http://schemas.microsoft.com/office/drawing/2014/main" id="{865E7F24-8B81-48B1-8EBD-785DEB8A19BB}"/>
                </a:ext>
              </a:extLst>
            </p:cNvPr>
            <p:cNvSpPr/>
            <p:nvPr/>
          </p:nvSpPr>
          <p:spPr>
            <a:xfrm>
              <a:off x="5415677" y="1727358"/>
              <a:ext cx="1667" cy="541736"/>
            </a:xfrm>
            <a:prstGeom prst="line">
              <a:avLst/>
            </a:prstGeom>
            <a:ln w="12600">
              <a:solidFill>
                <a:srgbClr val="333333"/>
              </a:solidFill>
              <a:prstDash val="sysDot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1" name="Line 41">
              <a:extLst>
                <a:ext uri="{FF2B5EF4-FFF2-40B4-BE49-F238E27FC236}">
                  <a16:creationId xmlns:a16="http://schemas.microsoft.com/office/drawing/2014/main" id="{B9B85CC5-B82B-4460-B605-AA36538F2C87}"/>
                </a:ext>
              </a:extLst>
            </p:cNvPr>
            <p:cNvSpPr/>
            <p:nvPr/>
          </p:nvSpPr>
          <p:spPr>
            <a:xfrm>
              <a:off x="5152311" y="5812869"/>
              <a:ext cx="1667" cy="385049"/>
            </a:xfrm>
            <a:prstGeom prst="line">
              <a:avLst/>
            </a:prstGeom>
            <a:ln w="12600">
              <a:solidFill>
                <a:srgbClr val="333333"/>
              </a:solidFill>
              <a:prstDash val="sysDot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2" name="Line 42">
              <a:extLst>
                <a:ext uri="{FF2B5EF4-FFF2-40B4-BE49-F238E27FC236}">
                  <a16:creationId xmlns:a16="http://schemas.microsoft.com/office/drawing/2014/main" id="{09EF4B0D-38D3-40ED-9D82-6356B92631FA}"/>
                </a:ext>
              </a:extLst>
            </p:cNvPr>
            <p:cNvSpPr/>
            <p:nvPr/>
          </p:nvSpPr>
          <p:spPr>
            <a:xfrm>
              <a:off x="5435680" y="5816203"/>
              <a:ext cx="1667" cy="385049"/>
            </a:xfrm>
            <a:prstGeom prst="line">
              <a:avLst/>
            </a:prstGeom>
            <a:ln w="12600">
              <a:solidFill>
                <a:srgbClr val="333333"/>
              </a:solidFill>
              <a:prstDash val="sysDot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3" name="Line 43">
              <a:extLst>
                <a:ext uri="{FF2B5EF4-FFF2-40B4-BE49-F238E27FC236}">
                  <a16:creationId xmlns:a16="http://schemas.microsoft.com/office/drawing/2014/main" id="{4E3AA383-879A-4F81-9AAA-69CC1AF715B1}"/>
                </a:ext>
              </a:extLst>
            </p:cNvPr>
            <p:cNvSpPr/>
            <p:nvPr/>
          </p:nvSpPr>
          <p:spPr>
            <a:xfrm>
              <a:off x="4578907" y="4506040"/>
              <a:ext cx="1667" cy="1695212"/>
            </a:xfrm>
            <a:prstGeom prst="line">
              <a:avLst/>
            </a:prstGeom>
            <a:ln w="12600">
              <a:solidFill>
                <a:srgbClr val="333333"/>
              </a:solidFill>
              <a:prstDash val="sysDot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4" name="Line 44">
              <a:extLst>
                <a:ext uri="{FF2B5EF4-FFF2-40B4-BE49-F238E27FC236}">
                  <a16:creationId xmlns:a16="http://schemas.microsoft.com/office/drawing/2014/main" id="{897E1303-5246-4C8C-ABC6-076A1E76E216}"/>
                </a:ext>
              </a:extLst>
            </p:cNvPr>
            <p:cNvSpPr/>
            <p:nvPr/>
          </p:nvSpPr>
          <p:spPr>
            <a:xfrm>
              <a:off x="4580573" y="1732360"/>
              <a:ext cx="1668" cy="1730218"/>
            </a:xfrm>
            <a:prstGeom prst="line">
              <a:avLst/>
            </a:prstGeom>
            <a:ln w="12600">
              <a:solidFill>
                <a:srgbClr val="333333"/>
              </a:solidFill>
              <a:prstDash val="sysDot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0988C-603E-4E5B-9F40-135E0963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Everything is Connected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516" indent="-267891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5743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8606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1468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4331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A6A5CB-39C4-4E65-90D1-63C94B8DECA4}" type="slidenum">
              <a:rPr lang="en-US" altLang="en-US" sz="1313"/>
              <a:pPr/>
              <a:t>2</a:t>
            </a:fld>
            <a:endParaRPr lang="en-US" altLang="en-US" sz="1313"/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8484"/>
            <a:ext cx="5649516" cy="564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2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529F03-CB6A-4D75-9C4D-14440F743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58767"/>
            <a:ext cx="11083636" cy="63992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987FD-1B04-40F5-8610-A500932D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30" y="172198"/>
            <a:ext cx="10306691" cy="460211"/>
          </a:xfrm>
        </p:spPr>
        <p:txBody>
          <a:bodyPr>
            <a:no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+mn-lt"/>
              </a:rPr>
              <a:t>Wilfart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, A.,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n-lt"/>
              </a:rPr>
              <a:t>Gac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, A.,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n-lt"/>
              </a:rPr>
              <a:t>Salaün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, Y., Aubin, J., &amp;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+mn-lt"/>
              </a:rPr>
              <a:t>Espagnol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, S. (2021). Allocation in the LCA of meat products: is agreement possible?.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+mn-lt"/>
              </a:rPr>
              <a:t>Cleaner Environmental Systems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+mn-lt"/>
              </a:rPr>
              <a:t>2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, 100028.</a:t>
            </a:r>
            <a:endParaRPr lang="en-US" sz="14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29591E-D7DA-4EAB-8BC1-990F3B8D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2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87FD-1B04-40F5-8610-A500932D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97" y="267150"/>
            <a:ext cx="41338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Agricultural LCAs are particularly complex…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F8E4-40D6-410E-AFFF-5F8B8983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97" y="2332331"/>
            <a:ext cx="34594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 LCAs touch almost every part of the Biosphere and Technosphere.</a:t>
            </a:r>
          </a:p>
          <a:p>
            <a:pPr marL="0" indent="0">
              <a:buNone/>
            </a:pPr>
            <a:r>
              <a:rPr lang="en-US" dirty="0"/>
              <a:t>Nitrogen use impacts are particularly complex.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D73D7-E46E-4733-8983-17A855D8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215868"/>
            <a:ext cx="7228496" cy="6636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0A319B-7099-417E-98EE-0DFB76F94FB6}"/>
              </a:ext>
            </a:extLst>
          </p:cNvPr>
          <p:cNvSpPr txBox="1"/>
          <p:nvPr/>
        </p:nvSpPr>
        <p:spPr>
          <a:xfrm>
            <a:off x="317560" y="5667520"/>
            <a:ext cx="4244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https://www.ipcc-nggip.iges.or.jp/public/2006gl/pdf/4_Volume4/V4_11_Ch11_N2O&amp;CO2.pdf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9310A-8843-4DDC-AFA3-C20065EC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87FD-1B04-40F5-8610-A500932D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8" y="711204"/>
            <a:ext cx="3219203" cy="298618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LCIA: Quantifying Systems Impacts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2F2C30-3699-4F32-AE9E-C51CD6149600}"/>
              </a:ext>
            </a:extLst>
          </p:cNvPr>
          <p:cNvGrpSpPr/>
          <p:nvPr/>
        </p:nvGrpSpPr>
        <p:grpSpPr>
          <a:xfrm>
            <a:off x="413602" y="409090"/>
            <a:ext cx="7920038" cy="6039819"/>
            <a:chOff x="730250" y="1138536"/>
            <a:chExt cx="7920038" cy="6039819"/>
          </a:xfrm>
        </p:grpSpPr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36F6AD0E-9B0C-4883-812B-7E0237FF51B6}"/>
                </a:ext>
              </a:extLst>
            </p:cNvPr>
            <p:cNvSpPr txBox="1"/>
            <p:nvPr/>
          </p:nvSpPr>
          <p:spPr>
            <a:xfrm>
              <a:off x="1920875" y="1138536"/>
              <a:ext cx="2719390" cy="650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High Confidence/ Lower Understanding</a:t>
              </a:r>
            </a:p>
          </p:txBody>
        </p:sp>
        <p:sp>
          <p:nvSpPr>
            <p:cNvPr id="12" name="TextBox 32">
              <a:extLst>
                <a:ext uri="{FF2B5EF4-FFF2-40B4-BE49-F238E27FC236}">
                  <a16:creationId xmlns:a16="http://schemas.microsoft.com/office/drawing/2014/main" id="{F76B00B2-44DB-4D33-AD0A-DB570632E774}"/>
                </a:ext>
              </a:extLst>
            </p:cNvPr>
            <p:cNvSpPr txBox="1"/>
            <p:nvPr/>
          </p:nvSpPr>
          <p:spPr>
            <a:xfrm>
              <a:off x="4879976" y="1138536"/>
              <a:ext cx="2720976" cy="650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Low Confidence/</a:t>
              </a:r>
            </a:p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Greater Understanding</a:t>
              </a:r>
            </a:p>
          </p:txBody>
        </p:sp>
        <p:pic>
          <p:nvPicPr>
            <p:cNvPr id="13" name="Picture 3" descr="Picture 3">
              <a:extLst>
                <a:ext uri="{FF2B5EF4-FFF2-40B4-BE49-F238E27FC236}">
                  <a16:creationId xmlns:a16="http://schemas.microsoft.com/office/drawing/2014/main" id="{5B2B51AD-73EE-4B7F-85F2-67F57F5C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580" b="2823"/>
            <a:stretch>
              <a:fillRect/>
            </a:stretch>
          </p:blipFill>
          <p:spPr>
            <a:xfrm>
              <a:off x="730250" y="1816746"/>
              <a:ext cx="6161088" cy="536160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Straight Connector 5">
              <a:extLst>
                <a:ext uri="{FF2B5EF4-FFF2-40B4-BE49-F238E27FC236}">
                  <a16:creationId xmlns:a16="http://schemas.microsoft.com/office/drawing/2014/main" id="{DA619BF5-D614-4440-9397-911DAD969741}"/>
                </a:ext>
              </a:extLst>
            </p:cNvPr>
            <p:cNvSpPr/>
            <p:nvPr/>
          </p:nvSpPr>
          <p:spPr>
            <a:xfrm>
              <a:off x="2249486" y="4790554"/>
              <a:ext cx="1441452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5" name="Straight Connector 6">
              <a:extLst>
                <a:ext uri="{FF2B5EF4-FFF2-40B4-BE49-F238E27FC236}">
                  <a16:creationId xmlns:a16="http://schemas.microsoft.com/office/drawing/2014/main" id="{2B9C2D49-288F-42E0-80CD-A39860EDB5E0}"/>
                </a:ext>
              </a:extLst>
            </p:cNvPr>
            <p:cNvSpPr/>
            <p:nvPr/>
          </p:nvSpPr>
          <p:spPr>
            <a:xfrm>
              <a:off x="2330450" y="4471765"/>
              <a:ext cx="1535114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6" name="Straight Connector 14">
              <a:extLst>
                <a:ext uri="{FF2B5EF4-FFF2-40B4-BE49-F238E27FC236}">
                  <a16:creationId xmlns:a16="http://schemas.microsoft.com/office/drawing/2014/main" id="{4532D6D3-6877-4822-AAA8-349C9DB50ED7}"/>
                </a:ext>
              </a:extLst>
            </p:cNvPr>
            <p:cNvSpPr/>
            <p:nvPr/>
          </p:nvSpPr>
          <p:spPr>
            <a:xfrm>
              <a:off x="2330450" y="2710607"/>
              <a:ext cx="1279526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7" name="Straight Arrow Connector 18">
              <a:extLst>
                <a:ext uri="{FF2B5EF4-FFF2-40B4-BE49-F238E27FC236}">
                  <a16:creationId xmlns:a16="http://schemas.microsoft.com/office/drawing/2014/main" id="{D5851A86-28B6-4C9F-9CF3-5F1B45486BFF}"/>
                </a:ext>
              </a:extLst>
            </p:cNvPr>
            <p:cNvSpPr/>
            <p:nvPr/>
          </p:nvSpPr>
          <p:spPr>
            <a:xfrm>
              <a:off x="6810375" y="3030960"/>
              <a:ext cx="481014" cy="320353"/>
            </a:xfrm>
            <a:prstGeom prst="line">
              <a:avLst/>
            </a:prstGeom>
            <a:ln w="15875">
              <a:solidFill>
                <a:srgbClr val="000000"/>
              </a:solidFill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8" name="Straight Arrow Connector 19">
              <a:extLst>
                <a:ext uri="{FF2B5EF4-FFF2-40B4-BE49-F238E27FC236}">
                  <a16:creationId xmlns:a16="http://schemas.microsoft.com/office/drawing/2014/main" id="{9F89E884-9D32-4BBB-8DB3-909095E03452}"/>
                </a:ext>
              </a:extLst>
            </p:cNvPr>
            <p:cNvSpPr/>
            <p:nvPr/>
          </p:nvSpPr>
          <p:spPr>
            <a:xfrm flipV="1">
              <a:off x="6810376" y="3671664"/>
              <a:ext cx="481014" cy="559446"/>
            </a:xfrm>
            <a:prstGeom prst="line">
              <a:avLst/>
            </a:prstGeom>
            <a:ln w="15875">
              <a:solidFill>
                <a:srgbClr val="000000"/>
              </a:solidFill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BAF3223C-4D26-4FE6-B91F-FCEC6BEE569A}"/>
                </a:ext>
              </a:extLst>
            </p:cNvPr>
            <p:cNvSpPr txBox="1"/>
            <p:nvPr/>
          </p:nvSpPr>
          <p:spPr>
            <a:xfrm>
              <a:off x="7531100" y="3052838"/>
              <a:ext cx="1119188" cy="650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Single Score</a:t>
              </a:r>
            </a:p>
          </p:txBody>
        </p:sp>
        <p:sp>
          <p:nvSpPr>
            <p:cNvPr id="20" name="Straight Connector 23">
              <a:extLst>
                <a:ext uri="{FF2B5EF4-FFF2-40B4-BE49-F238E27FC236}">
                  <a16:creationId xmlns:a16="http://schemas.microsoft.com/office/drawing/2014/main" id="{BFDCB627-E142-4C7D-B34E-9B2DBFE8BF59}"/>
                </a:ext>
              </a:extLst>
            </p:cNvPr>
            <p:cNvSpPr/>
            <p:nvPr/>
          </p:nvSpPr>
          <p:spPr>
            <a:xfrm>
              <a:off x="5210176" y="3110657"/>
              <a:ext cx="1281114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1" name="Straight Connector 24">
              <a:extLst>
                <a:ext uri="{FF2B5EF4-FFF2-40B4-BE49-F238E27FC236}">
                  <a16:creationId xmlns:a16="http://schemas.microsoft.com/office/drawing/2014/main" id="{E62B32F7-3879-4897-838B-C17F15F8EFD0}"/>
                </a:ext>
              </a:extLst>
            </p:cNvPr>
            <p:cNvSpPr/>
            <p:nvPr/>
          </p:nvSpPr>
          <p:spPr>
            <a:xfrm>
              <a:off x="5210176" y="4338935"/>
              <a:ext cx="1281114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2" name="Straight Connector 25">
              <a:extLst>
                <a:ext uri="{FF2B5EF4-FFF2-40B4-BE49-F238E27FC236}">
                  <a16:creationId xmlns:a16="http://schemas.microsoft.com/office/drawing/2014/main" id="{6FD06F05-6D1E-4B21-8FAD-942509A84CF3}"/>
                </a:ext>
              </a:extLst>
            </p:cNvPr>
            <p:cNvSpPr/>
            <p:nvPr/>
          </p:nvSpPr>
          <p:spPr>
            <a:xfrm>
              <a:off x="7610475" y="3732608"/>
              <a:ext cx="881064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528EA9EE-52A7-4465-B819-1308797C41A3}"/>
                </a:ext>
              </a:extLst>
            </p:cNvPr>
            <p:cNvSpPr txBox="1"/>
            <p:nvPr/>
          </p:nvSpPr>
          <p:spPr>
            <a:xfrm>
              <a:off x="5049839" y="2321497"/>
              <a:ext cx="1920876" cy="2800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>
              <a:lvl1pPr>
                <a:defRPr sz="1200" b="1">
                  <a:solidFill>
                    <a:srgbClr val="1D44B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( Endpoint Categories )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7F379ECE-7651-4724-BDF6-9EAE5F6DC92D}"/>
                </a:ext>
              </a:extLst>
            </p:cNvPr>
            <p:cNvSpPr txBox="1"/>
            <p:nvPr/>
          </p:nvSpPr>
          <p:spPr>
            <a:xfrm>
              <a:off x="3049589" y="1921447"/>
              <a:ext cx="1760536" cy="2816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/>
            <a:p>
              <a:pPr>
                <a:defRPr sz="1200" b="1">
                  <a:solidFill>
                    <a:srgbClr val="1D44B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 e.g.  kg C</a:t>
              </a:r>
              <a:r>
                <a:rPr baseline="-25000"/>
                <a:t>2</a:t>
              </a:r>
              <a:r>
                <a:t>H</a:t>
              </a:r>
              <a:r>
                <a:rPr baseline="-25000"/>
                <a:t>3</a:t>
              </a:r>
              <a:r>
                <a:t>Cl- eq)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B5125040-5C9F-4044-B45D-9E0A0580D2AC}"/>
                </a:ext>
              </a:extLst>
            </p:cNvPr>
            <p:cNvSpPr txBox="1"/>
            <p:nvPr/>
          </p:nvSpPr>
          <p:spPr>
            <a:xfrm>
              <a:off x="5930900" y="1930823"/>
              <a:ext cx="1200150" cy="2800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>
              <a:lvl1pPr>
                <a:defRPr sz="1200" b="1">
                  <a:solidFill>
                    <a:srgbClr val="1D44B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(e.g.  DALY’s)</a:t>
              </a: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04232490-0EB2-437F-8D25-4C032A9D9906}"/>
                </a:ext>
              </a:extLst>
            </p:cNvPr>
            <p:cNvSpPr txBox="1"/>
            <p:nvPr/>
          </p:nvSpPr>
          <p:spPr>
            <a:xfrm>
              <a:off x="6029326" y="3299743"/>
              <a:ext cx="1262064" cy="4705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8001" tIns="48001" rIns="48001" bIns="48001">
              <a:spAutoFit/>
            </a:bodyPr>
            <a:lstStyle>
              <a:lvl1pPr>
                <a:defRPr sz="1200" b="1">
                  <a:solidFill>
                    <a:srgbClr val="1D44B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>
                  <a:latin typeface="+mn-lt"/>
                </a:rPr>
                <a:t>Normalization and Weighting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7B7EB-53B4-4242-B19B-DC46A45C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7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133480" y="4648320"/>
            <a:ext cx="807732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2057520" y="5867280"/>
            <a:ext cx="8381880" cy="99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b">
            <a:noAutofit/>
          </a:bodyPr>
          <a:lstStyle/>
          <a:p>
            <a:r>
              <a:rPr lang="en-US" sz="1000" spc="-1" dirty="0" err="1">
                <a:solidFill>
                  <a:srgbClr val="000000"/>
                </a:solidFill>
                <a:latin typeface="Arial"/>
              </a:rPr>
              <a:t>Romeiko</a:t>
            </a:r>
            <a:r>
              <a:rPr lang="en-US" sz="1000" spc="-1" dirty="0">
                <a:solidFill>
                  <a:srgbClr val="000000"/>
                </a:solidFill>
                <a:latin typeface="Arial"/>
              </a:rPr>
              <a:t> et al., 2020,</a:t>
            </a:r>
            <a:r>
              <a:rPr lang="fr-FR" sz="1000" spc="-1" dirty="0">
                <a:solidFill>
                  <a:srgbClr val="000000"/>
                </a:solidFill>
                <a:latin typeface="Arial"/>
              </a:rPr>
              <a:t> Environ. </a:t>
            </a:r>
            <a:r>
              <a:rPr lang="fr-FR" sz="1000" spc="-1" dirty="0" err="1">
                <a:solidFill>
                  <a:srgbClr val="000000"/>
                </a:solidFill>
                <a:latin typeface="Arial"/>
              </a:rPr>
              <a:t>Sci</a:t>
            </a:r>
            <a:r>
              <a:rPr lang="fr-FR" sz="1000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fr-FR" sz="1000" spc="-1" dirty="0" err="1">
                <a:solidFill>
                  <a:srgbClr val="000000"/>
                </a:solidFill>
                <a:latin typeface="Arial"/>
              </a:rPr>
              <a:t>Technol</a:t>
            </a:r>
            <a:r>
              <a:rPr lang="fr-FR" sz="1000" spc="-1" dirty="0">
                <a:solidFill>
                  <a:srgbClr val="000000"/>
                </a:solidFill>
                <a:latin typeface="Arial"/>
              </a:rPr>
              <a:t>. 2020, 54, 8, 4758–4768 </a:t>
            </a:r>
            <a:r>
              <a:rPr lang="en-US" sz="1000" spc="-1" dirty="0">
                <a:solidFill>
                  <a:srgbClr val="000000"/>
                </a:solidFill>
                <a:latin typeface="Arial"/>
              </a:rPr>
              <a:t> DOI: (10.1021/acs.est.9b06874) </a:t>
            </a:r>
          </a:p>
        </p:txBody>
      </p:sp>
      <p:sp>
        <p:nvSpPr>
          <p:cNvPr id="40" name="Line 3"/>
          <p:cNvSpPr/>
          <p:nvPr/>
        </p:nvSpPr>
        <p:spPr>
          <a:xfrm>
            <a:off x="1981200" y="6170760"/>
            <a:ext cx="8381880" cy="14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Main graphic"/>
          <p:cNvPicPr/>
          <p:nvPr/>
        </p:nvPicPr>
        <p:blipFill>
          <a:blip r:embed="rId2"/>
          <a:stretch/>
        </p:blipFill>
        <p:spPr>
          <a:xfrm>
            <a:off x="682171" y="493487"/>
            <a:ext cx="10334172" cy="52686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507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68E2-9F5C-4AD2-82DD-FF4D4D79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32" y="0"/>
            <a:ext cx="10908632" cy="1325563"/>
          </a:xfrm>
        </p:spPr>
        <p:txBody>
          <a:bodyPr/>
          <a:lstStyle/>
          <a:p>
            <a:r>
              <a:rPr lang="en-US" dirty="0"/>
              <a:t>Food Waste is a Major Food System Weakness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92B468-26F9-444B-9627-7D8D2E537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85" y="1605343"/>
            <a:ext cx="9772848" cy="51048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C5A7E-630B-4302-8283-8BC52F88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10600" y="-334863"/>
            <a:ext cx="3833317" cy="772715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781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95625" y="305098"/>
            <a:ext cx="183058" cy="5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12" tIns="45306" rIns="90612" bIns="45306">
            <a:spAutoFit/>
          </a:bodyPr>
          <a:lstStyle>
            <a:lvl1pPr defTabSz="966788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13"/>
          </a:p>
        </p:txBody>
      </p:sp>
      <p:pic>
        <p:nvPicPr>
          <p:cNvPr id="31747" name="Picture 7" descr="http://www.spacetoday.org/images/SolSys/Earth/EarthBlueMarbleWestTerra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33" y="0"/>
            <a:ext cx="7057430" cy="70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-190005" y="-166687"/>
            <a:ext cx="3833317" cy="772715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781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xfrm>
            <a:off x="1869282" y="0"/>
            <a:ext cx="7576840" cy="684609"/>
          </a:xfrm>
          <a:noFill/>
        </p:spPr>
        <p:txBody>
          <a:bodyPr vert="horz" lIns="90612" tIns="45306" rIns="90612" bIns="45306" rtlCol="0" anchor="ctr">
            <a:normAutofit/>
          </a:bodyPr>
          <a:lstStyle/>
          <a:p>
            <a:r>
              <a:rPr lang="en-US" altLang="en-US" sz="3188">
                <a:solidFill>
                  <a:srgbClr val="FFFF00"/>
                </a:solidFill>
              </a:rPr>
              <a:t>Everything is changing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516" indent="-267891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5743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8606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1468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4331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2F9431-9E31-4CCF-B5BF-1B619DFC757A}" type="slidenum">
              <a:rPr lang="en-US" altLang="en-US" sz="1313"/>
              <a:pPr/>
              <a:t>3</a:t>
            </a:fld>
            <a:endParaRPr lang="en-US" altLang="en-US" sz="1313"/>
          </a:p>
        </p:txBody>
      </p:sp>
    </p:spTree>
    <p:extLst>
      <p:ext uri="{BB962C8B-B14F-4D97-AF65-F5344CB8AC3E}">
        <p14:creationId xmlns:p14="http://schemas.microsoft.com/office/powerpoint/2010/main" val="29468132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188907" y="297905"/>
            <a:ext cx="7436942" cy="534293"/>
          </a:xfrm>
          <a:noFill/>
        </p:spPr>
        <p:txBody>
          <a:bodyPr>
            <a:noAutofit/>
          </a:bodyPr>
          <a:lstStyle/>
          <a:p>
            <a:r>
              <a:rPr lang="en-US" altLang="en-US" sz="5400" b="1" dirty="0"/>
              <a:t>We are all in this together</a:t>
            </a:r>
          </a:p>
        </p:txBody>
      </p:sp>
      <p:sp>
        <p:nvSpPr>
          <p:cNvPr id="3379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516" indent="-267891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5743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8606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1468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4331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FAC54E-B880-478F-849C-F34D557852EB}" type="slidenum">
              <a:rPr lang="en-US" altLang="en-US" sz="1313"/>
              <a:pPr/>
              <a:t>4</a:t>
            </a:fld>
            <a:endParaRPr lang="en-US" altLang="en-US" sz="1313"/>
          </a:p>
        </p:txBody>
      </p:sp>
      <p:pic>
        <p:nvPicPr>
          <p:cNvPr id="33796" name="Picture 1" descr="remote_image_13287928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309688"/>
            <a:ext cx="7411641" cy="555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8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80"/>
          </a:xfrm>
        </p:spPr>
        <p:txBody>
          <a:bodyPr/>
          <a:lstStyle/>
          <a:p>
            <a:r>
              <a:rPr lang="en-US" dirty="0"/>
              <a:t>The Global Food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5290"/>
            <a:ext cx="10515600" cy="4710175"/>
          </a:xfrm>
        </p:spPr>
        <p:txBody>
          <a:bodyPr>
            <a:noAutofit/>
          </a:bodyPr>
          <a:lstStyle/>
          <a:p>
            <a:r>
              <a:rPr lang="en-US" sz="3400" dirty="0"/>
              <a:t>The Global Food Supply Chain the most extensive human endeavor in history.</a:t>
            </a:r>
          </a:p>
          <a:p>
            <a:r>
              <a:rPr lang="en-US" sz="3400" dirty="0"/>
              <a:t>We produce, process, transport, distribute, and consume nearly 22 trillion kilocalories of food to people every day.</a:t>
            </a:r>
          </a:p>
          <a:p>
            <a:r>
              <a:rPr lang="en-US" sz="3400" dirty="0"/>
              <a:t>While nearly 900 million of our brothers and sisters are still chronically food insecure, more than 6.4 billion people know where their breakfast will come from.</a:t>
            </a:r>
          </a:p>
          <a:p>
            <a:r>
              <a:rPr lang="en-US" sz="3400" dirty="0"/>
              <a:t>This amazing system is economically efficient but is very fragile and wasteful at the consumer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B1F85-5BBF-4DB3-920B-FFCC2BD2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43" y="1145649"/>
            <a:ext cx="5771197" cy="474935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85935" y="1691907"/>
            <a:ext cx="5368383" cy="3656842"/>
          </a:xfrm>
          <a:prstGeom prst="rect">
            <a:avLst/>
          </a:prstGeom>
        </p:spPr>
        <p:txBody>
          <a:bodyPr/>
          <a:lstStyle>
            <a:lvl1pPr algn="l" defTabSz="544237" rtl="0" eaLnBrk="1" latinLnBrk="0" hangingPunct="1">
              <a:spcBef>
                <a:spcPct val="0"/>
              </a:spcBef>
              <a:buNone/>
              <a:defRPr sz="3750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en-US" dirty="0"/>
              <a:t>The Green Revolution has saved more lives and conserved more species than any other initiative in human history.</a:t>
            </a:r>
          </a:p>
        </p:txBody>
      </p:sp>
    </p:spTree>
    <p:extLst>
      <p:ext uri="{BB962C8B-B14F-4D97-AF65-F5344CB8AC3E}">
        <p14:creationId xmlns:p14="http://schemas.microsoft.com/office/powerpoint/2010/main" val="172241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280"/>
          </a:xfrm>
        </p:spPr>
        <p:txBody>
          <a:bodyPr/>
          <a:lstStyle/>
          <a:p>
            <a:r>
              <a:rPr lang="en-US" dirty="0"/>
              <a:t>The Global Food Supply Chain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973" y="1104406"/>
            <a:ext cx="7658136" cy="56914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15A42-BF62-4504-9CA8-06327FF2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F720-17FA-4CCA-B30B-A711EDC2FA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1083" y="6401098"/>
            <a:ext cx="1875234" cy="456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516" indent="-267891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5743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8606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1468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4331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20B4C2-797E-4A7F-B7D7-E6AA8ADCB429}" type="slidenum">
              <a:rPr lang="en-US" altLang="en-US" sz="1313"/>
              <a:pPr/>
              <a:t>8</a:t>
            </a:fld>
            <a:endParaRPr lang="en-US" altLang="en-US" sz="1313"/>
          </a:p>
        </p:txBody>
      </p:sp>
      <p:pic>
        <p:nvPicPr>
          <p:cNvPr id="3584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3" y="180379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28" y="180379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74" y="180379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19" y="1803798"/>
            <a:ext cx="1087933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52" y="180379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3" y="2890243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28" y="2890243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85" y="2890243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30" y="2890243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88" y="2890243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3" y="397668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28" y="397668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85" y="397668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30" y="397668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52" y="3976688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5063133"/>
            <a:ext cx="1086445" cy="10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40" y="5055692"/>
            <a:ext cx="1093887" cy="10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" descr="http://i1.wp.com/www.un.org/sustainabledevelopment/wp-content/uploads/2015/08/UNSustainableDevelopmentGoals_Brand-01.png?resize=2550%2C54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32" y="-205382"/>
            <a:ext cx="7137798" cy="15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1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1083" y="6401098"/>
            <a:ext cx="1875234" cy="456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6516" indent="-267891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7156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00188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28813" indent="-214313"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5743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8606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14688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43313" indent="-214313" eaLnBrk="0" fontAlgn="base" hangingPunct="0">
              <a:spcBef>
                <a:spcPct val="0"/>
              </a:spcBef>
              <a:spcAft>
                <a:spcPct val="0"/>
              </a:spcAft>
              <a:defRPr sz="178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DF1E68-7CB0-4B9D-A796-988D6AE62617}" type="slidenum">
              <a:rPr lang="en-US" altLang="en-US" sz="1313"/>
              <a:pPr/>
              <a:t>9</a:t>
            </a:fld>
            <a:endParaRPr lang="en-US" altLang="en-US" sz="1313"/>
          </a:p>
        </p:txBody>
      </p:sp>
      <p:pic>
        <p:nvPicPr>
          <p:cNvPr id="36867" name="Picture 2" descr="http://i1.wp.com/www.un.org/sustainabledevelopment/wp-content/uploads/2015/08/UNSustainableDevelopmentGoals_Brand-01.png?resize=2550%2C5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32" y="-205382"/>
            <a:ext cx="7137798" cy="15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20"/>
          <p:cNvGrpSpPr>
            <a:grpSpLocks/>
          </p:cNvGrpSpPr>
          <p:nvPr/>
        </p:nvGrpSpPr>
        <p:grpSpPr bwMode="auto">
          <a:xfrm>
            <a:off x="3007817" y="2052341"/>
            <a:ext cx="5466457" cy="4109144"/>
            <a:chOff x="1593850" y="2516188"/>
            <a:chExt cx="4164013" cy="3271837"/>
          </a:xfrm>
        </p:grpSpPr>
        <p:pic>
          <p:nvPicPr>
            <p:cNvPr id="3686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8" y="3983038"/>
              <a:ext cx="854075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2516188"/>
              <a:ext cx="855663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013" y="2516188"/>
              <a:ext cx="855662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3425825"/>
              <a:ext cx="855663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013" y="3425825"/>
              <a:ext cx="855662" cy="85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8" y="3071813"/>
              <a:ext cx="854075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13" y="3071813"/>
              <a:ext cx="855662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13" y="3983038"/>
              <a:ext cx="855662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2" descr="Image result for justice balance ima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013" y="3033713"/>
              <a:ext cx="3198812" cy="275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9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617</Words>
  <Application>Microsoft Office PowerPoint</Application>
  <PresentationFormat>Widescreen</PresentationFormat>
  <Paragraphs>113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Office Theme</vt:lpstr>
      <vt:lpstr>Understanding and Mitigating Risks from Supply Chain Disruptions in Food and Agriculture</vt:lpstr>
      <vt:lpstr>Everything is Connected</vt:lpstr>
      <vt:lpstr>Everything is changing</vt:lpstr>
      <vt:lpstr>We are all in this together</vt:lpstr>
      <vt:lpstr>The Global Food Supply Chain</vt:lpstr>
      <vt:lpstr>PowerPoint Presentation</vt:lpstr>
      <vt:lpstr>The Global Food Supply Chain</vt:lpstr>
      <vt:lpstr>PowerPoint Presentation</vt:lpstr>
      <vt:lpstr>PowerPoint Presentation</vt:lpstr>
      <vt:lpstr>Sourcing for a single product is global</vt:lpstr>
      <vt:lpstr>Food System Supply Chain Risks</vt:lpstr>
      <vt:lpstr>Food System Supply Chain Risks</vt:lpstr>
      <vt:lpstr>Knowing Where and When Risks Occur</vt:lpstr>
      <vt:lpstr>Food System is a Complex Meta-System</vt:lpstr>
      <vt:lpstr>Environmental Risks to Food Production</vt:lpstr>
      <vt:lpstr>PowerPoint Presentation</vt:lpstr>
      <vt:lpstr>Life Cycle Assessment </vt:lpstr>
      <vt:lpstr>Unit Processes are the accounting elements</vt:lpstr>
      <vt:lpstr>Unit Processes are the accounting elements linked together in Reference Flow</vt:lpstr>
      <vt:lpstr>Wilfart, A., Gac, A., Salaün, Y., Aubin, J., &amp; Espagnol, S. (2021). Allocation in the LCA of meat products: is agreement possible?. Cleaner Environmental Systems, 2, 100028.</vt:lpstr>
      <vt:lpstr>Agricultural LCAs are particularly complex…</vt:lpstr>
      <vt:lpstr>LCIA: Quantifying Systems Impacts</vt:lpstr>
      <vt:lpstr>PowerPoint Presentation</vt:lpstr>
      <vt:lpstr>Food Waste is a Major Food System Weakness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Net Negative Carbon Agriculture</dc:title>
  <dc:creator>Marty Matlock</dc:creator>
  <cp:lastModifiedBy>Marty Matlock</cp:lastModifiedBy>
  <cp:revision>40</cp:revision>
  <dcterms:created xsi:type="dcterms:W3CDTF">2021-04-20T16:03:15Z</dcterms:created>
  <dcterms:modified xsi:type="dcterms:W3CDTF">2022-02-07T15:22:38Z</dcterms:modified>
</cp:coreProperties>
</file>