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8" r:id="rId2"/>
    <p:sldMasterId id="2147483712" r:id="rId3"/>
    <p:sldMasterId id="2147483724" r:id="rId4"/>
    <p:sldMasterId id="2147483749" r:id="rId5"/>
  </p:sldMasterIdLst>
  <p:notesMasterIdLst>
    <p:notesMasterId r:id="rId24"/>
  </p:notesMasterIdLst>
  <p:sldIdLst>
    <p:sldId id="1016" r:id="rId6"/>
    <p:sldId id="1568" r:id="rId7"/>
    <p:sldId id="1607" r:id="rId8"/>
    <p:sldId id="713" r:id="rId9"/>
    <p:sldId id="714" r:id="rId10"/>
    <p:sldId id="1609" r:id="rId11"/>
    <p:sldId id="346" r:id="rId12"/>
    <p:sldId id="308" r:id="rId13"/>
    <p:sldId id="998" r:id="rId14"/>
    <p:sldId id="313" r:id="rId15"/>
    <p:sldId id="1525" r:id="rId16"/>
    <p:sldId id="365" r:id="rId17"/>
    <p:sldId id="257" r:id="rId18"/>
    <p:sldId id="256" r:id="rId19"/>
    <p:sldId id="1566" r:id="rId20"/>
    <p:sldId id="1567" r:id="rId21"/>
    <p:sldId id="1003" r:id="rId22"/>
    <p:sldId id="153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Steeves" initials="JS" lastIdx="14" clrIdx="0">
    <p:extLst>
      <p:ext uri="{19B8F6BF-5375-455C-9EA6-DF929625EA0E}">
        <p15:presenceInfo xmlns:p15="http://schemas.microsoft.com/office/powerpoint/2012/main" userId="S::j.steeves@acclimatise.uk.com::e0de694a-7a40-4baa-aad4-abbb0444493b" providerId="AD"/>
      </p:ext>
    </p:extLst>
  </p:cmAuthor>
  <p:cmAuthor id="2" name="Kevin" initials="K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D4F53"/>
    <a:srgbClr val="C00000"/>
    <a:srgbClr val="4D4F52"/>
    <a:srgbClr val="44C735"/>
    <a:srgbClr val="1019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–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–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36" autoAdjust="0"/>
    <p:restoredTop sz="83810"/>
  </p:normalViewPr>
  <p:slideViewPr>
    <p:cSldViewPr snapToGrid="0">
      <p:cViewPr varScale="1">
        <p:scale>
          <a:sx n="67" d="100"/>
          <a:sy n="67" d="100"/>
        </p:scale>
        <p:origin x="173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071A0-DE58-AC4D-957C-8C40EB286619}" type="datetimeFigureOut">
              <a:rPr lang="en-US" smtClean="0"/>
              <a:pPr/>
              <a:t>2/1/22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B9BFB-31B6-8D42-9FFE-E29558F0E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87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BAC0828C-EA86-4C2B-B571-2FCA8727B7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8775" y="539750"/>
            <a:ext cx="3595688" cy="2698750"/>
          </a:xfrm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A496334C-A562-46D3-A513-979F8D5EFE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B9BFB-31B6-8D42-9FFE-E29558F0EDB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63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B9BFB-31B6-8D42-9FFE-E29558F0EDB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41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5A5C217A-271A-4CF2-B729-89999A9A0F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8775" y="539750"/>
            <a:ext cx="3595688" cy="2698750"/>
          </a:xfrm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05DD597D-474A-48DC-881B-58AD157E2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mailto:klyons@business.rutgers.edu" TargetMode="Externa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mailto:klyons@business.rutgers.edu" TargetMode="Externa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mailto:klyons@business.rutgers.edu" TargetMode="Externa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hyperlink" Target="mailto:klyons@business.rutgers.edu" TargetMode="Externa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hyperlink" Target="mailto:klyons@business.rutgers.edu" TargetMode="Externa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hyperlink" Target="mailto:klyons@business.rutgers.edu" TargetMode="Externa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hyperlink" Target="mailto:klyons@business.rutgers.edu" TargetMode="Externa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hyperlink" Target="mailto:klyons@business.rutgers.edu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hyperlink" Target="mailto:klyons@business.rutgers.edu" TargetMode="Externa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hyperlink" Target="mailto:klyons@business.rutgers.edu" TargetMode="Externa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hyperlink" Target="mailto:klyons@business.rutgers.edu" TargetMode="Externa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4C36-E6C1-4C04-BE14-CAAAD7743F79}" type="datetimeFigureOut">
              <a:rPr lang="en-GB" smtClean="0"/>
              <a:pPr/>
              <a:t>01/02/2022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E650-1B9D-4312-8AE4-01E750892F1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>
            <a:extLst>
              <a:ext uri="{FF2B5EF4-FFF2-40B4-BE49-F238E27FC236}">
                <a16:creationId xmlns:a16="http://schemas.microsoft.com/office/drawing/2014/main" id="{EB5847A7-C5B8-4AE8-9E5F-F186E3347131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47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4C36-E6C1-4C04-BE14-CAAAD7743F79}" type="datetimeFigureOut">
              <a:rPr lang="en-GB" smtClean="0"/>
              <a:pPr/>
              <a:t>01/02/2022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E650-1B9D-4312-8AE4-01E750892F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587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4C36-E6C1-4C04-BE14-CAAAD7743F79}" type="datetimeFigureOut">
              <a:rPr lang="en-GB" smtClean="0"/>
              <a:pPr/>
              <a:t>01/02/2022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E650-1B9D-4312-8AE4-01E750892F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608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84E49CAA-6DBB-40A1-9FE5-A186BEFE7B0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828800" y="6569075"/>
            <a:ext cx="5956300" cy="276225"/>
            <a:chOff x="0" y="0"/>
            <a:chExt cx="3752" cy="1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56E481F-DA4B-4C83-82EF-86B16F0D0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752" cy="1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200">
                <a:solidFill>
                  <a:srgbClr val="848589"/>
                </a:solidFill>
                <a:latin typeface="Century Gothic" panose="020B0502020202020204" pitchFamily="34" charset="0"/>
                <a:ea typeface="ヒラギノ明朝 ProN W3"/>
                <a:cs typeface="ヒラギノ明朝 ProN W3"/>
                <a:sym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FF011BE-73C0-46A2-A2B2-8D1E5A1F2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752" cy="12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40639" bIns="0"/>
            <a:lstStyle>
              <a:lvl1pPr marL="39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ts val="750"/>
                </a:spcBef>
                <a:defRPr/>
              </a:pPr>
              <a:r>
                <a:rPr lang="en-US" altLang="en-US" sz="1200" dirty="0">
                  <a:solidFill>
                    <a:srgbClr val="099B17"/>
                  </a:solidFill>
                  <a:latin typeface="Century Gothic" panose="020B0502020202020204" pitchFamily="34" charset="0"/>
                  <a:ea typeface="ヒラギノ明朝 ProN W3"/>
                  <a:cs typeface="Times New Roman" panose="02020603050405020304" pitchFamily="18" charset="0"/>
                  <a:sym typeface="Times New Roman" panose="02020603050405020304" pitchFamily="18" charset="0"/>
                </a:rPr>
                <a:t>Kevin Lyons, Ph.D. </a:t>
              </a:r>
              <a:r>
                <a:rPr lang="en-US" altLang="en-US" sz="1200" u="sng" dirty="0">
                  <a:solidFill>
                    <a:srgbClr val="000000"/>
                  </a:solidFill>
                  <a:latin typeface="Century Gothic" panose="020B0502020202020204" pitchFamily="34" charset="0"/>
                  <a:ea typeface="ヒラギノ明朝 ProN W3"/>
                  <a:cs typeface="Times New Roman" panose="02020603050405020304" pitchFamily="18" charset="0"/>
                  <a:sym typeface="Times New Roman Bold Italic" panose="02020703060505090304" pitchFamily="18" charset="0"/>
                  <a:hlinkClick r:id="rId2"/>
                </a:rPr>
                <a:t>klyons@business.rutgers.edu</a:t>
              </a:r>
              <a:r>
                <a:rPr lang="en-US" altLang="en-US" sz="1200" dirty="0">
                  <a:solidFill>
                    <a:srgbClr val="FF0000"/>
                  </a:solidFill>
                  <a:latin typeface="Century Gothic" panose="020B0502020202020204" pitchFamily="34" charset="0"/>
                  <a:ea typeface="ヒラギノ明朝 ProN W3"/>
                  <a:cs typeface="Times New Roman" panose="02020603050405020304" pitchFamily="18" charset="0"/>
                  <a:sym typeface="Times" panose="02020603050405020304" pitchFamily="18" charset="0"/>
                </a:rPr>
                <a:t>	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F20295C-4E8B-4AE8-85E0-C4F0162BCD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9DC2BAF-7423-4A30-B57B-77F01B873FF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67B51-3069-4C18-BC26-CBF3E1BFB3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536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AE08B779-9ADD-490E-947C-77E91860141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905000" y="6553200"/>
            <a:ext cx="5956300" cy="276225"/>
            <a:chOff x="0" y="0"/>
            <a:chExt cx="3752" cy="1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7BDF309-881B-48AC-95F4-8CCE87531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752" cy="1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200">
                <a:solidFill>
                  <a:srgbClr val="848589"/>
                </a:solidFill>
                <a:latin typeface="Century Gothic" panose="020B0502020202020204" pitchFamily="34" charset="0"/>
                <a:ea typeface="ヒラギノ明朝 ProN W3"/>
                <a:cs typeface="ヒラギノ明朝 ProN W3"/>
                <a:sym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402D8CB-4F09-4CA1-82C3-6008964DF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752" cy="12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40639" bIns="0"/>
            <a:lstStyle>
              <a:lvl1pPr marL="39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ts val="750"/>
                </a:spcBef>
                <a:defRPr/>
              </a:pPr>
              <a:r>
                <a:rPr lang="en-US" altLang="en-US" sz="1200" dirty="0">
                  <a:solidFill>
                    <a:srgbClr val="099B17"/>
                  </a:solidFill>
                  <a:latin typeface="Century Gothic" panose="020B0502020202020204" pitchFamily="34" charset="0"/>
                  <a:ea typeface="ヒラギノ明朝 ProN W3"/>
                  <a:cs typeface="Times New Roman" panose="02020603050405020304" pitchFamily="18" charset="0"/>
                  <a:sym typeface="Times New Roman" panose="02020603050405020304" pitchFamily="18" charset="0"/>
                </a:rPr>
                <a:t>Kevin Lyons, Ph.D. </a:t>
              </a:r>
              <a:r>
                <a:rPr lang="en-US" altLang="en-US" sz="1200" u="sng" dirty="0">
                  <a:solidFill>
                    <a:srgbClr val="000000"/>
                  </a:solidFill>
                  <a:latin typeface="Century Gothic" panose="020B0502020202020204" pitchFamily="34" charset="0"/>
                  <a:ea typeface="ヒラギノ明朝 ProN W3"/>
                  <a:cs typeface="Times New Roman" panose="02020603050405020304" pitchFamily="18" charset="0"/>
                  <a:sym typeface="Times New Roman Bold Italic" panose="02020703060505090304" pitchFamily="18" charset="0"/>
                  <a:hlinkClick r:id="rId2"/>
                </a:rPr>
                <a:t>klyons@business.rutgers.edu</a:t>
              </a:r>
              <a:r>
                <a:rPr lang="en-US" altLang="en-US" sz="1200" dirty="0">
                  <a:solidFill>
                    <a:srgbClr val="FF0000"/>
                  </a:solidFill>
                  <a:latin typeface="Century Gothic" panose="020B0502020202020204" pitchFamily="34" charset="0"/>
                  <a:ea typeface="ヒラギノ明朝 ProN W3"/>
                  <a:cs typeface="Times New Roman" panose="02020603050405020304" pitchFamily="18" charset="0"/>
                  <a:sym typeface="Times" panose="02020603050405020304" pitchFamily="18" charset="0"/>
                </a:rPr>
                <a:t>	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3497"/>
            <a:ext cx="8229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740CE36-EE30-44E1-ACDF-AF1E120FE6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EF08403-406C-474F-B131-649529D6558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D838E-DD44-4414-B708-950F76CED6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899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0347D42E-D4D3-48E8-B091-FDE070B4D29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828800" y="6569075"/>
            <a:ext cx="5956300" cy="276225"/>
            <a:chOff x="0" y="0"/>
            <a:chExt cx="3752" cy="1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AC5AE5A-167E-4947-88B8-F04DC0DF9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752" cy="1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200">
                <a:solidFill>
                  <a:srgbClr val="848589"/>
                </a:solidFill>
                <a:latin typeface="Century Gothic" panose="020B0502020202020204" pitchFamily="34" charset="0"/>
                <a:ea typeface="ヒラギノ明朝 ProN W3"/>
                <a:cs typeface="ヒラギノ明朝 ProN W3"/>
                <a:sym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7C2AB22-ED7B-4950-9986-05F9DB9CF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752" cy="12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40639" bIns="0"/>
            <a:lstStyle>
              <a:lvl1pPr marL="39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ts val="750"/>
                </a:spcBef>
                <a:defRPr/>
              </a:pPr>
              <a:r>
                <a:rPr lang="en-US" altLang="en-US" sz="1200" dirty="0">
                  <a:solidFill>
                    <a:srgbClr val="099B17"/>
                  </a:solidFill>
                  <a:latin typeface="Century Gothic" panose="020B0502020202020204" pitchFamily="34" charset="0"/>
                  <a:ea typeface="ヒラギノ明朝 ProN W3"/>
                  <a:cs typeface="Times New Roman" panose="02020603050405020304" pitchFamily="18" charset="0"/>
                  <a:sym typeface="Times New Roman" panose="02020603050405020304" pitchFamily="18" charset="0"/>
                </a:rPr>
                <a:t>Kevin Lyons, Ph.D. </a:t>
              </a:r>
              <a:r>
                <a:rPr lang="en-US" altLang="en-US" sz="1200" u="sng" dirty="0">
                  <a:solidFill>
                    <a:srgbClr val="000000"/>
                  </a:solidFill>
                  <a:latin typeface="Century Gothic" panose="020B0502020202020204" pitchFamily="34" charset="0"/>
                  <a:ea typeface="ヒラギノ明朝 ProN W3"/>
                  <a:cs typeface="Times New Roman" panose="02020603050405020304" pitchFamily="18" charset="0"/>
                  <a:sym typeface="Times New Roman Bold Italic" panose="02020703060505090304" pitchFamily="18" charset="0"/>
                  <a:hlinkClick r:id="rId2"/>
                </a:rPr>
                <a:t>klyons@business.rutgers.edu</a:t>
              </a:r>
              <a:r>
                <a:rPr lang="en-US" altLang="en-US" sz="1200" dirty="0">
                  <a:solidFill>
                    <a:srgbClr val="FF0000"/>
                  </a:solidFill>
                  <a:latin typeface="Century Gothic" panose="020B0502020202020204" pitchFamily="34" charset="0"/>
                  <a:ea typeface="ヒラギノ明朝 ProN W3"/>
                  <a:cs typeface="Times New Roman" panose="02020603050405020304" pitchFamily="18" charset="0"/>
                  <a:sym typeface="Times" panose="02020603050405020304" pitchFamily="18" charset="0"/>
                </a:rPr>
                <a:t>	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BE4F34E-5F4A-40D9-BE36-2CACDF18C5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E02B6D1-04E8-4EC2-A301-6DDD9276C88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EBA87-F7C0-4600-B244-556507627C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899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294F337D-89CC-4800-910A-701AEED8A17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828800" y="6569075"/>
            <a:ext cx="5956300" cy="276225"/>
            <a:chOff x="0" y="0"/>
            <a:chExt cx="3752" cy="174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95D335BC-8427-4F45-9DB4-C42B6E833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752" cy="1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200">
                <a:solidFill>
                  <a:srgbClr val="848589"/>
                </a:solidFill>
                <a:latin typeface="Century Gothic" panose="020B0502020202020204" pitchFamily="34" charset="0"/>
                <a:ea typeface="ヒラギノ明朝 ProN W3"/>
                <a:cs typeface="ヒラギノ明朝 ProN W3"/>
                <a:sym typeface="Times New Roman" panose="02020603050405020304" pitchFamily="18" charset="0"/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8F46B01C-9E88-4B7D-9A09-488C741E1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752" cy="12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40639" bIns="0"/>
            <a:lstStyle>
              <a:lvl1pPr marL="39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ts val="750"/>
                </a:spcBef>
                <a:defRPr/>
              </a:pPr>
              <a:r>
                <a:rPr lang="en-US" altLang="en-US" sz="1200" dirty="0">
                  <a:solidFill>
                    <a:srgbClr val="099B17"/>
                  </a:solidFill>
                  <a:latin typeface="Century Gothic" panose="020B0502020202020204" pitchFamily="34" charset="0"/>
                  <a:ea typeface="ヒラギノ明朝 ProN W3"/>
                  <a:cs typeface="Times New Roman" panose="02020603050405020304" pitchFamily="18" charset="0"/>
                  <a:sym typeface="Times New Roman" panose="02020603050405020304" pitchFamily="18" charset="0"/>
                </a:rPr>
                <a:t>Kevin Lyons, Ph.D. </a:t>
              </a:r>
              <a:r>
                <a:rPr lang="en-US" altLang="en-US" sz="1200" u="sng" dirty="0">
                  <a:solidFill>
                    <a:srgbClr val="000000"/>
                  </a:solidFill>
                  <a:latin typeface="Century Gothic" panose="020B0502020202020204" pitchFamily="34" charset="0"/>
                  <a:ea typeface="ヒラギノ明朝 ProN W3"/>
                  <a:cs typeface="Times New Roman" panose="02020603050405020304" pitchFamily="18" charset="0"/>
                  <a:sym typeface="Times New Roman Bold Italic" panose="02020703060505090304" pitchFamily="18" charset="0"/>
                  <a:hlinkClick r:id="rId2"/>
                </a:rPr>
                <a:t>klyons@business.rutgers.edu</a:t>
              </a:r>
              <a:r>
                <a:rPr lang="en-US" altLang="en-US" sz="1200" dirty="0">
                  <a:solidFill>
                    <a:srgbClr val="FF0000"/>
                  </a:solidFill>
                  <a:latin typeface="Century Gothic" panose="020B0502020202020204" pitchFamily="34" charset="0"/>
                  <a:ea typeface="ヒラギノ明朝 ProN W3"/>
                  <a:cs typeface="Times New Roman" panose="02020603050405020304" pitchFamily="18" charset="0"/>
                  <a:sym typeface="Times" panose="02020603050405020304" pitchFamily="18" charset="0"/>
                </a:rPr>
                <a:t>	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10">
            <a:extLst>
              <a:ext uri="{FF2B5EF4-FFF2-40B4-BE49-F238E27FC236}">
                <a16:creationId xmlns:a16="http://schemas.microsoft.com/office/drawing/2014/main" id="{30FAD1DE-2EA0-4F70-8457-B991040F86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A0EB3EF0-5341-4DFD-B791-CCB8B0B3780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D2874-2F18-47CC-A04F-53C683C5B5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82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>
            <a:extLst>
              <a:ext uri="{FF2B5EF4-FFF2-40B4-BE49-F238E27FC236}">
                <a16:creationId xmlns:a16="http://schemas.microsoft.com/office/drawing/2014/main" id="{8C300109-7A66-4F07-BDFE-7F8A9AC727C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828800" y="6569075"/>
            <a:ext cx="5956300" cy="276225"/>
            <a:chOff x="0" y="0"/>
            <a:chExt cx="3752" cy="174"/>
          </a:xfrm>
        </p:grpSpPr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477B142C-B21F-447D-952E-9E238D097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752" cy="1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200">
                <a:solidFill>
                  <a:srgbClr val="848589"/>
                </a:solidFill>
                <a:latin typeface="Century Gothic" panose="020B0502020202020204" pitchFamily="34" charset="0"/>
                <a:ea typeface="ヒラギノ明朝 ProN W3"/>
                <a:cs typeface="ヒラギノ明朝 ProN W3"/>
                <a:sym typeface="Times New Roman" panose="02020603050405020304" pitchFamily="18" charset="0"/>
              </a:endParaRPr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664A8647-D882-4749-B84B-8B042D6DC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752" cy="12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40639" bIns="0"/>
            <a:lstStyle>
              <a:lvl1pPr marL="39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ts val="750"/>
                </a:spcBef>
                <a:defRPr/>
              </a:pPr>
              <a:r>
                <a:rPr lang="en-US" altLang="en-US" sz="1200" dirty="0">
                  <a:solidFill>
                    <a:srgbClr val="099B17"/>
                  </a:solidFill>
                  <a:latin typeface="Century Gothic" panose="020B0502020202020204" pitchFamily="34" charset="0"/>
                  <a:ea typeface="ヒラギノ明朝 ProN W3"/>
                  <a:cs typeface="Times New Roman" panose="02020603050405020304" pitchFamily="18" charset="0"/>
                  <a:sym typeface="Times New Roman" panose="02020603050405020304" pitchFamily="18" charset="0"/>
                </a:rPr>
                <a:t>Kevin Lyons, Ph.D. </a:t>
              </a:r>
              <a:r>
                <a:rPr lang="en-US" altLang="en-US" sz="1200" u="sng" dirty="0">
                  <a:solidFill>
                    <a:srgbClr val="000000"/>
                  </a:solidFill>
                  <a:latin typeface="Century Gothic" panose="020B0502020202020204" pitchFamily="34" charset="0"/>
                  <a:ea typeface="ヒラギノ明朝 ProN W3"/>
                  <a:cs typeface="Times New Roman" panose="02020603050405020304" pitchFamily="18" charset="0"/>
                  <a:sym typeface="Times New Roman Bold Italic" panose="02020703060505090304" pitchFamily="18" charset="0"/>
                  <a:hlinkClick r:id="rId2"/>
                </a:rPr>
                <a:t>klyons@business.rutgers.edu</a:t>
              </a:r>
              <a:r>
                <a:rPr lang="en-US" altLang="en-US" sz="1200" dirty="0">
                  <a:solidFill>
                    <a:srgbClr val="FF0000"/>
                  </a:solidFill>
                  <a:latin typeface="Century Gothic" panose="020B0502020202020204" pitchFamily="34" charset="0"/>
                  <a:ea typeface="ヒラギノ明朝 ProN W3"/>
                  <a:cs typeface="Times New Roman" panose="02020603050405020304" pitchFamily="18" charset="0"/>
                  <a:sym typeface="Times" panose="02020603050405020304" pitchFamily="18" charset="0"/>
                </a:rPr>
                <a:t>	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2EA443F-27DF-40B8-B552-2DF42D5583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CAC0DBEF-3757-4C81-88C9-12DF1E2BE52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9372E-0543-4983-912E-E2FF68BB42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054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381FD1A8-3C5F-409D-B41E-9D11A33B000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828800" y="6569075"/>
            <a:ext cx="5956300" cy="276225"/>
            <a:chOff x="0" y="0"/>
            <a:chExt cx="3752" cy="174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83BF0FC4-E6E6-46BB-8F7D-7AF8AA68E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752" cy="1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200">
                <a:solidFill>
                  <a:srgbClr val="848589"/>
                </a:solidFill>
                <a:latin typeface="Century Gothic" panose="020B0502020202020204" pitchFamily="34" charset="0"/>
                <a:ea typeface="ヒラギノ明朝 ProN W3"/>
                <a:cs typeface="ヒラギノ明朝 ProN W3"/>
                <a:sym typeface="Times New Roman" panose="02020603050405020304" pitchFamily="18" charset="0"/>
              </a:endParaRPr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0B772EE9-95B6-485A-BAE4-1BE314709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752" cy="12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40639" bIns="0"/>
            <a:lstStyle>
              <a:lvl1pPr marL="39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ts val="750"/>
                </a:spcBef>
                <a:defRPr/>
              </a:pPr>
              <a:r>
                <a:rPr lang="en-US" altLang="en-US" sz="1200" dirty="0">
                  <a:solidFill>
                    <a:srgbClr val="099B17"/>
                  </a:solidFill>
                  <a:latin typeface="Century Gothic" panose="020B0502020202020204" pitchFamily="34" charset="0"/>
                  <a:ea typeface="ヒラギノ明朝 ProN W3"/>
                  <a:cs typeface="Times New Roman" panose="02020603050405020304" pitchFamily="18" charset="0"/>
                  <a:sym typeface="Times New Roman" panose="02020603050405020304" pitchFamily="18" charset="0"/>
                </a:rPr>
                <a:t>Kevin Lyons, Ph.D. </a:t>
              </a:r>
              <a:r>
                <a:rPr lang="en-US" altLang="en-US" sz="1200" u="sng" dirty="0">
                  <a:solidFill>
                    <a:srgbClr val="000000"/>
                  </a:solidFill>
                  <a:latin typeface="Century Gothic" panose="020B0502020202020204" pitchFamily="34" charset="0"/>
                  <a:ea typeface="ヒラギノ明朝 ProN W3"/>
                  <a:cs typeface="Times New Roman" panose="02020603050405020304" pitchFamily="18" charset="0"/>
                  <a:sym typeface="Times New Roman Bold Italic" panose="02020703060505090304" pitchFamily="18" charset="0"/>
                  <a:hlinkClick r:id="rId2"/>
                </a:rPr>
                <a:t>klyons@business.rutgers.edu</a:t>
              </a:r>
              <a:r>
                <a:rPr lang="en-US" altLang="en-US" sz="1200" dirty="0">
                  <a:solidFill>
                    <a:srgbClr val="FF0000"/>
                  </a:solidFill>
                  <a:latin typeface="Century Gothic" panose="020B0502020202020204" pitchFamily="34" charset="0"/>
                  <a:ea typeface="ヒラギノ明朝 ProN W3"/>
                  <a:cs typeface="Times New Roman" panose="02020603050405020304" pitchFamily="18" charset="0"/>
                  <a:sym typeface="Times" panose="02020603050405020304" pitchFamily="18" charset="0"/>
                </a:rPr>
                <a:t>	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9A10581-9520-4D36-A8A7-38ADE238C3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52D3C-C056-46E9-B306-05CB19DB8B0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4C975-AE5F-46A3-BB24-DFA7DDBFCC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998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1A7F088C-7A12-460C-A4B6-2561F16DBD7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828800" y="6569075"/>
            <a:ext cx="5956300" cy="276225"/>
            <a:chOff x="0" y="0"/>
            <a:chExt cx="3752" cy="174"/>
          </a:xfrm>
        </p:grpSpPr>
        <p:sp>
          <p:nvSpPr>
            <p:cNvPr id="3" name="Rectangle 4">
              <a:extLst>
                <a:ext uri="{FF2B5EF4-FFF2-40B4-BE49-F238E27FC236}">
                  <a16:creationId xmlns:a16="http://schemas.microsoft.com/office/drawing/2014/main" id="{E5800BF2-B263-421A-950B-1D5FAFF3E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752" cy="1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200">
                <a:solidFill>
                  <a:srgbClr val="848589"/>
                </a:solidFill>
                <a:latin typeface="Century Gothic" panose="020B0502020202020204" pitchFamily="34" charset="0"/>
                <a:ea typeface="ヒラギノ明朝 ProN W3"/>
                <a:cs typeface="ヒラギノ明朝 ProN W3"/>
                <a:sym typeface="Times New Roman" panose="02020603050405020304" pitchFamily="18" charset="0"/>
              </a:endParaRPr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BEA41A4D-0AB6-444D-A015-28DFB5EEB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752" cy="12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40639" bIns="0"/>
            <a:lstStyle>
              <a:lvl1pPr marL="39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ts val="750"/>
                </a:spcBef>
                <a:defRPr/>
              </a:pPr>
              <a:r>
                <a:rPr lang="en-US" altLang="en-US" sz="1200" dirty="0">
                  <a:solidFill>
                    <a:srgbClr val="099B17"/>
                  </a:solidFill>
                  <a:latin typeface="Century Gothic" panose="020B0502020202020204" pitchFamily="34" charset="0"/>
                  <a:ea typeface="ヒラギノ明朝 ProN W3"/>
                  <a:cs typeface="Times New Roman" panose="02020603050405020304" pitchFamily="18" charset="0"/>
                  <a:sym typeface="Times New Roman" panose="02020603050405020304" pitchFamily="18" charset="0"/>
                </a:rPr>
                <a:t>Kevin Lyons, Ph.D. </a:t>
              </a:r>
              <a:r>
                <a:rPr lang="en-US" altLang="en-US" sz="1200" u="sng" dirty="0">
                  <a:solidFill>
                    <a:srgbClr val="000000"/>
                  </a:solidFill>
                  <a:latin typeface="Century Gothic" panose="020B0502020202020204" pitchFamily="34" charset="0"/>
                  <a:ea typeface="ヒラギノ明朝 ProN W3"/>
                  <a:cs typeface="Times New Roman" panose="02020603050405020304" pitchFamily="18" charset="0"/>
                  <a:sym typeface="Times New Roman Bold Italic" panose="02020703060505090304" pitchFamily="18" charset="0"/>
                  <a:hlinkClick r:id="rId2"/>
                </a:rPr>
                <a:t>klyons@business.rutgers.edu</a:t>
              </a:r>
              <a:r>
                <a:rPr lang="en-US" altLang="en-US" sz="1200" dirty="0">
                  <a:solidFill>
                    <a:srgbClr val="FF0000"/>
                  </a:solidFill>
                  <a:latin typeface="Century Gothic" panose="020B0502020202020204" pitchFamily="34" charset="0"/>
                  <a:ea typeface="ヒラギノ明朝 ProN W3"/>
                  <a:cs typeface="Times New Roman" panose="02020603050405020304" pitchFamily="18" charset="0"/>
                  <a:sym typeface="Times" panose="02020603050405020304" pitchFamily="18" charset="0"/>
                </a:rPr>
                <a:t>	</a:t>
              </a: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EB4A1D-9C6E-4DE7-BA15-B95CA291B7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3DD456-9946-41A7-B65B-DD251F878F0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2396F-0DDA-453B-929C-3CEC99B5D7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592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DFF52125-321F-4E6B-BE9D-DDF358838B9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828800" y="6569075"/>
            <a:ext cx="5956300" cy="276225"/>
            <a:chOff x="0" y="0"/>
            <a:chExt cx="3752" cy="174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D5FCCE28-024B-4708-A775-1CA0EB731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752" cy="1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200">
                <a:solidFill>
                  <a:srgbClr val="848589"/>
                </a:solidFill>
                <a:latin typeface="Century Gothic" panose="020B0502020202020204" pitchFamily="34" charset="0"/>
                <a:ea typeface="ヒラギノ明朝 ProN W3"/>
                <a:cs typeface="ヒラギノ明朝 ProN W3"/>
                <a:sym typeface="Times New Roman" panose="02020603050405020304" pitchFamily="18" charset="0"/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24988020-5074-4D21-84CC-F8E08754B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752" cy="12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40639" bIns="0"/>
            <a:lstStyle>
              <a:lvl1pPr marL="39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ts val="750"/>
                </a:spcBef>
                <a:defRPr/>
              </a:pPr>
              <a:r>
                <a:rPr lang="en-US" altLang="en-US" sz="1200" dirty="0">
                  <a:solidFill>
                    <a:srgbClr val="099B17"/>
                  </a:solidFill>
                  <a:latin typeface="Century Gothic" panose="020B0502020202020204" pitchFamily="34" charset="0"/>
                  <a:ea typeface="ヒラギノ明朝 ProN W3"/>
                  <a:cs typeface="Times New Roman" panose="02020603050405020304" pitchFamily="18" charset="0"/>
                  <a:sym typeface="Times New Roman" panose="02020603050405020304" pitchFamily="18" charset="0"/>
                </a:rPr>
                <a:t>Kevin Lyons, Ph.D. </a:t>
              </a:r>
              <a:r>
                <a:rPr lang="en-US" altLang="en-US" sz="1200" u="sng" dirty="0">
                  <a:solidFill>
                    <a:srgbClr val="000000"/>
                  </a:solidFill>
                  <a:latin typeface="Century Gothic" panose="020B0502020202020204" pitchFamily="34" charset="0"/>
                  <a:ea typeface="ヒラギノ明朝 ProN W3"/>
                  <a:cs typeface="Times New Roman" panose="02020603050405020304" pitchFamily="18" charset="0"/>
                  <a:sym typeface="Times New Roman Bold Italic" panose="02020703060505090304" pitchFamily="18" charset="0"/>
                  <a:hlinkClick r:id="rId2"/>
                </a:rPr>
                <a:t>klyons@business.rutgers.edu</a:t>
              </a:r>
              <a:r>
                <a:rPr lang="en-US" altLang="en-US" sz="1200" dirty="0">
                  <a:solidFill>
                    <a:srgbClr val="FF0000"/>
                  </a:solidFill>
                  <a:latin typeface="Century Gothic" panose="020B0502020202020204" pitchFamily="34" charset="0"/>
                  <a:ea typeface="ヒラギノ明朝 ProN W3"/>
                  <a:cs typeface="Times New Roman" panose="02020603050405020304" pitchFamily="18" charset="0"/>
                  <a:sym typeface="Times" panose="02020603050405020304" pitchFamily="18" charset="0"/>
                </a:rPr>
                <a:t>	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10">
            <a:extLst>
              <a:ext uri="{FF2B5EF4-FFF2-40B4-BE49-F238E27FC236}">
                <a16:creationId xmlns:a16="http://schemas.microsoft.com/office/drawing/2014/main" id="{E7BA213F-6492-420C-BDFD-CF1416DCFE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E3F0C1B2-9863-49C5-8756-8F5D3347922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A57CA-FC57-429E-BEF5-C2C6A216FE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11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248" y="666470"/>
            <a:ext cx="7543800" cy="10470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4C36-E6C1-4C04-BE14-CAAAD7743F79}" type="datetimeFigureOut">
              <a:rPr lang="en-GB" smtClean="0"/>
              <a:pPr/>
              <a:t>01/02/2022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E650-1B9D-4312-8AE4-01E750892F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033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CEE86C7F-FD14-445E-89D2-665FAF6C791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828800" y="6569075"/>
            <a:ext cx="5956300" cy="276225"/>
            <a:chOff x="0" y="0"/>
            <a:chExt cx="3752" cy="174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2279A24F-E799-4C73-BD8B-79711731B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752" cy="1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200">
                <a:solidFill>
                  <a:srgbClr val="848589"/>
                </a:solidFill>
                <a:latin typeface="Century Gothic" panose="020B0502020202020204" pitchFamily="34" charset="0"/>
                <a:ea typeface="ヒラギノ明朝 ProN W3"/>
                <a:cs typeface="ヒラギノ明朝 ProN W3"/>
                <a:sym typeface="Times New Roman" panose="02020603050405020304" pitchFamily="18" charset="0"/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DC32B1CD-EF55-4BF0-A6DF-C96C08BB1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752" cy="12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40639" bIns="0"/>
            <a:lstStyle>
              <a:lvl1pPr marL="39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ts val="750"/>
                </a:spcBef>
                <a:defRPr/>
              </a:pPr>
              <a:r>
                <a:rPr lang="en-US" altLang="en-US" sz="1200" dirty="0">
                  <a:solidFill>
                    <a:srgbClr val="099B17"/>
                  </a:solidFill>
                  <a:latin typeface="Century Gothic" panose="020B0502020202020204" pitchFamily="34" charset="0"/>
                  <a:ea typeface="ヒラギノ明朝 ProN W3"/>
                  <a:cs typeface="Times New Roman" panose="02020603050405020304" pitchFamily="18" charset="0"/>
                  <a:sym typeface="Times New Roman" panose="02020603050405020304" pitchFamily="18" charset="0"/>
                </a:rPr>
                <a:t>Kevin Lyons, Ph.D. </a:t>
              </a:r>
              <a:r>
                <a:rPr lang="en-US" altLang="en-US" sz="1200" u="sng" dirty="0">
                  <a:solidFill>
                    <a:srgbClr val="000000"/>
                  </a:solidFill>
                  <a:latin typeface="Century Gothic" panose="020B0502020202020204" pitchFamily="34" charset="0"/>
                  <a:ea typeface="ヒラギノ明朝 ProN W3"/>
                  <a:cs typeface="Times New Roman" panose="02020603050405020304" pitchFamily="18" charset="0"/>
                  <a:sym typeface="Times New Roman Bold Italic" panose="02020703060505090304" pitchFamily="18" charset="0"/>
                  <a:hlinkClick r:id="rId2"/>
                </a:rPr>
                <a:t>klyons@business.rutgers.edu</a:t>
              </a:r>
              <a:r>
                <a:rPr lang="en-US" altLang="en-US" sz="1200" dirty="0">
                  <a:solidFill>
                    <a:srgbClr val="FF0000"/>
                  </a:solidFill>
                  <a:latin typeface="Century Gothic" panose="020B0502020202020204" pitchFamily="34" charset="0"/>
                  <a:ea typeface="ヒラギノ明朝 ProN W3"/>
                  <a:cs typeface="Times New Roman" panose="02020603050405020304" pitchFamily="18" charset="0"/>
                  <a:sym typeface="Times" panose="02020603050405020304" pitchFamily="18" charset="0"/>
                </a:rPr>
                <a:t>	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10">
            <a:extLst>
              <a:ext uri="{FF2B5EF4-FFF2-40B4-BE49-F238E27FC236}">
                <a16:creationId xmlns:a16="http://schemas.microsoft.com/office/drawing/2014/main" id="{84957B05-A977-46EA-A2A5-60E01C9026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24AF57B1-2F88-4BC5-8E6B-F17401864C3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3DBD9-C21B-4C48-8D98-6BED1E3237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782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6747875F-CA8F-4547-B1FB-75CCCAAD557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828800" y="6569075"/>
            <a:ext cx="5956300" cy="276225"/>
            <a:chOff x="0" y="0"/>
            <a:chExt cx="3752" cy="1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4EC7833-4C55-415D-ACF8-EF7B35056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752" cy="1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200">
                <a:solidFill>
                  <a:srgbClr val="848589"/>
                </a:solidFill>
                <a:latin typeface="Century Gothic" panose="020B0502020202020204" pitchFamily="34" charset="0"/>
                <a:ea typeface="ヒラギノ明朝 ProN W3"/>
                <a:cs typeface="ヒラギノ明朝 ProN W3"/>
                <a:sym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55D731-B573-42A7-B7A1-87B041A9E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752" cy="12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40639" bIns="0"/>
            <a:lstStyle>
              <a:lvl1pPr marL="39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ts val="750"/>
                </a:spcBef>
                <a:defRPr/>
              </a:pPr>
              <a:r>
                <a:rPr lang="en-US" altLang="en-US" sz="1200" dirty="0">
                  <a:solidFill>
                    <a:srgbClr val="099B17"/>
                  </a:solidFill>
                  <a:latin typeface="Century Gothic" panose="020B0502020202020204" pitchFamily="34" charset="0"/>
                  <a:ea typeface="ヒラギノ明朝 ProN W3"/>
                  <a:cs typeface="Times New Roman" panose="02020603050405020304" pitchFamily="18" charset="0"/>
                  <a:sym typeface="Times New Roman" panose="02020603050405020304" pitchFamily="18" charset="0"/>
                </a:rPr>
                <a:t>Kevin Lyons, Ph.D. </a:t>
              </a:r>
              <a:r>
                <a:rPr lang="en-US" altLang="en-US" sz="1200" u="sng" dirty="0">
                  <a:solidFill>
                    <a:srgbClr val="000000"/>
                  </a:solidFill>
                  <a:latin typeface="Century Gothic" panose="020B0502020202020204" pitchFamily="34" charset="0"/>
                  <a:ea typeface="ヒラギノ明朝 ProN W3"/>
                  <a:cs typeface="Times New Roman" panose="02020603050405020304" pitchFamily="18" charset="0"/>
                  <a:sym typeface="Times New Roman Bold Italic" panose="02020703060505090304" pitchFamily="18" charset="0"/>
                  <a:hlinkClick r:id="rId2"/>
                </a:rPr>
                <a:t>klyons@business.rutgers.edu</a:t>
              </a:r>
              <a:r>
                <a:rPr lang="en-US" altLang="en-US" sz="1200" dirty="0">
                  <a:solidFill>
                    <a:srgbClr val="FF0000"/>
                  </a:solidFill>
                  <a:latin typeface="Century Gothic" panose="020B0502020202020204" pitchFamily="34" charset="0"/>
                  <a:ea typeface="ヒラギノ明朝 ProN W3"/>
                  <a:cs typeface="Times New Roman" panose="02020603050405020304" pitchFamily="18" charset="0"/>
                  <a:sym typeface="Times" panose="02020603050405020304" pitchFamily="18" charset="0"/>
                </a:rPr>
                <a:t>	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2AA661C-0EC0-45C4-903D-FE7F27EC29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33BBC72-9CB5-40D0-9D78-A2713BA32F8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557A2-4C95-424A-9F5F-E3F58A79F8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652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F4477D2A-78A6-4734-8646-7FB260CC649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828800" y="6569075"/>
            <a:ext cx="5956300" cy="276225"/>
            <a:chOff x="0" y="0"/>
            <a:chExt cx="3752" cy="1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DCF0FA5-FC32-41E4-8670-4ED3CD54D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752" cy="1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200">
                <a:solidFill>
                  <a:srgbClr val="848589"/>
                </a:solidFill>
                <a:latin typeface="Century Gothic" panose="020B0502020202020204" pitchFamily="34" charset="0"/>
                <a:ea typeface="ヒラギノ明朝 ProN W3"/>
                <a:cs typeface="ヒラギノ明朝 ProN W3"/>
                <a:sym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4EB460C-280E-4DB7-8B06-989B73970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752" cy="12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40639" bIns="0"/>
            <a:lstStyle>
              <a:lvl1pPr marL="39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ts val="750"/>
                </a:spcBef>
                <a:defRPr/>
              </a:pPr>
              <a:r>
                <a:rPr lang="en-US" altLang="en-US" sz="1200" dirty="0">
                  <a:solidFill>
                    <a:srgbClr val="099B17"/>
                  </a:solidFill>
                  <a:latin typeface="Century Gothic" panose="020B0502020202020204" pitchFamily="34" charset="0"/>
                  <a:ea typeface="ヒラギノ明朝 ProN W3"/>
                  <a:cs typeface="Times New Roman" panose="02020603050405020304" pitchFamily="18" charset="0"/>
                  <a:sym typeface="Times New Roman" panose="02020603050405020304" pitchFamily="18" charset="0"/>
                </a:rPr>
                <a:t>Kevin Lyons, Ph.D. </a:t>
              </a:r>
              <a:r>
                <a:rPr lang="en-US" altLang="en-US" sz="1200" u="sng" dirty="0">
                  <a:solidFill>
                    <a:srgbClr val="000000"/>
                  </a:solidFill>
                  <a:latin typeface="Century Gothic" panose="020B0502020202020204" pitchFamily="34" charset="0"/>
                  <a:ea typeface="ヒラギノ明朝 ProN W3"/>
                  <a:cs typeface="Times New Roman" panose="02020603050405020304" pitchFamily="18" charset="0"/>
                  <a:sym typeface="Times New Roman Bold Italic" panose="02020703060505090304" pitchFamily="18" charset="0"/>
                  <a:hlinkClick r:id="rId2"/>
                </a:rPr>
                <a:t>klyons@business.rutgers.edu</a:t>
              </a:r>
              <a:r>
                <a:rPr lang="en-US" altLang="en-US" sz="1200" dirty="0">
                  <a:solidFill>
                    <a:srgbClr val="FF0000"/>
                  </a:solidFill>
                  <a:latin typeface="Century Gothic" panose="020B0502020202020204" pitchFamily="34" charset="0"/>
                  <a:ea typeface="ヒラギノ明朝 ProN W3"/>
                  <a:cs typeface="Times New Roman" panose="02020603050405020304" pitchFamily="18" charset="0"/>
                  <a:sym typeface="Times" panose="02020603050405020304" pitchFamily="18" charset="0"/>
                </a:rPr>
                <a:t>	</a:t>
              </a: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DED0B00-10F7-4DCE-ADFC-159A515D24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0E25DD3-D9A3-4F26-90D6-6FE7F8DFA04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7778-18FA-4DBA-82FD-4397148EED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155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Leaf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30_WM_Leaf_1_9x9_150ppi_RGB.jpg">
            <a:extLst>
              <a:ext uri="{FF2B5EF4-FFF2-40B4-BE49-F238E27FC236}">
                <a16:creationId xmlns:a16="http://schemas.microsoft.com/office/drawing/2014/main" id="{8F7DBF45-BDC3-44A6-8A17-36B3E117EC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1022350"/>
            <a:ext cx="5819775" cy="583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WM_tagline_1c-green_rgb.gif">
            <a:extLst>
              <a:ext uri="{FF2B5EF4-FFF2-40B4-BE49-F238E27FC236}">
                <a16:creationId xmlns:a16="http://schemas.microsoft.com/office/drawing/2014/main" id="{3E2A2CAF-1E03-4787-BFD5-690C009FCE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884488"/>
            <a:ext cx="174625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s://encrypted-tbn3.gstatic.com/images?q=tbn:ANd9GcQ3A4nmAdHAvgi4IEKxNpJfqEHb6p41Pn5LPklqldyHRm0JH_Am1g">
            <a:extLst>
              <a:ext uri="{FF2B5EF4-FFF2-40B4-BE49-F238E27FC236}">
                <a16:creationId xmlns:a16="http://schemas.microsoft.com/office/drawing/2014/main" id="{DBFF13C2-1547-4BB1-A0E4-AAF909FA2C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6011863"/>
            <a:ext cx="2341563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7826"/>
            <a:ext cx="8229600" cy="1057274"/>
          </a:xfrm>
          <a:prstGeom prst="rect">
            <a:avLst/>
          </a:prstGeom>
        </p:spPr>
        <p:txBody>
          <a:bodyPr/>
          <a:lstStyle>
            <a:lvl1pPr algn="l">
              <a:defRPr sz="3600" b="0" i="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46231"/>
            <a:ext cx="6121400" cy="76517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2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895351"/>
            <a:ext cx="8229600" cy="546100"/>
          </a:xfrm>
        </p:spPr>
        <p:txBody>
          <a:bodyPr/>
          <a:lstStyle>
            <a:lvl1pPr>
              <a:lnSpc>
                <a:spcPct val="90000"/>
              </a:lnSpc>
              <a:defRPr sz="2200">
                <a:solidFill>
                  <a:srgbClr val="7AB8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2390783"/>
            <a:ext cx="3994150" cy="58102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6976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28B7C1BC-C114-43C3-B70C-E6C1608077B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>
              <a:latin typeface="Georgia" panose="02040502050405020303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</p:spPr>
        <p:txBody>
          <a:bodyPr/>
          <a:lstStyle>
            <a:lvl1pPr>
              <a:defRPr sz="31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27">
            <a:extLst>
              <a:ext uri="{FF2B5EF4-FFF2-40B4-BE49-F238E27FC236}">
                <a16:creationId xmlns:a16="http://schemas.microsoft.com/office/drawing/2014/main" id="{685BA684-FECF-44B2-91F8-82350884A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BC80E-A696-4614-B3A6-32C4CBFCCD52}" type="datetimeFigureOut">
              <a:rPr lang="en-US" altLang="en-US"/>
              <a:pPr>
                <a:defRPr/>
              </a:pPr>
              <a:t>2/1/22</a:t>
            </a:fld>
            <a:endParaRPr lang="en-US" altLang="en-US"/>
          </a:p>
        </p:txBody>
      </p:sp>
      <p:sp>
        <p:nvSpPr>
          <p:cNvPr id="16" name="Footer Placeholder 16">
            <a:extLst>
              <a:ext uri="{FF2B5EF4-FFF2-40B4-BE49-F238E27FC236}">
                <a16:creationId xmlns:a16="http://schemas.microsoft.com/office/drawing/2014/main" id="{6D5E2CCE-A091-4F46-8DD8-56B399143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CDA6BDD2-4DFB-4E61-9094-E386CF302420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478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EA693-B4E9-4878-A00F-2253B2C0B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30BC5-614D-4EC3-B8AD-C256E544C359}" type="datetimeFigureOut">
              <a:rPr lang="en-US" altLang="en-US"/>
              <a:pPr>
                <a:defRPr/>
              </a:pPr>
              <a:t>2/1/22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D5C13-0264-46E2-94E8-024CC3D29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503D7-E7CA-4E46-91DD-97C5394B4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17A49-1665-47D1-9426-4B9146E0B0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845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54543E9C-ECB3-46F5-A269-E794C9AEBAE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>
              <a:latin typeface="Georgia" panose="02040502050405020303" pitchFamily="18" charset="0"/>
            </a:endParaRP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C5236C37-B44F-4B62-82DC-EFA24A6CC11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>
              <a:latin typeface="Georgia" panose="02040502050405020303" pitchFamily="18" charset="0"/>
            </a:endParaRP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A0ACD35A-A889-4177-8A90-3BDB11173B9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>
              <a:latin typeface="Georgia" panose="02040502050405020303" pitchFamily="18" charset="0"/>
            </a:endParaRP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1B29BD6B-89F4-4F29-821E-4494763BB03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>
              <a:latin typeface="Georgia" panose="02040502050405020303" pitchFamily="18" charset="0"/>
            </a:endParaRPr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6F5115AC-DD26-415E-BD04-8E62D5E0746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>
              <a:latin typeface="Georgia" panose="02040502050405020303" pitchFamily="18" charset="0"/>
            </a:endParaRPr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388BEC29-8DED-4BD1-B02C-38AA7C170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>
              <a:latin typeface="Georgia" panose="020405020504050203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7E5B97-D06B-47CF-9C79-124AF51B4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8ACEF8-D538-46BE-A04A-D041A9AD7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latin typeface="+mn-lt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CE621895-A903-4A6C-B81B-5CC51D6A37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C599BA-9B6A-4F3B-B6A5-70740E6BAC4C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A3D983-99F0-4899-8215-E219259827A5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200" b="1" cap="all" spc="188" baseline="0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  <a:prstGeom prst="rect">
            <a:avLst/>
          </a:prstGeom>
        </p:spPr>
        <p:txBody>
          <a:bodyPr/>
          <a:lstStyle>
            <a:lvl1pPr algn="ctr">
              <a:buNone/>
              <a:defRPr sz="315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E7D54C3-C4F6-4563-B03B-A3F74159FF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C61FFE7-6280-4C1E-8273-47A45A17DB4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B8ACE-A0AC-440C-8AF0-814A6CBFE2DA}" type="datetimeFigureOut">
              <a:rPr lang="en-US" altLang="en-US"/>
              <a:pPr>
                <a:defRPr/>
              </a:pPr>
              <a:t>2/1/22</a:t>
            </a:fld>
            <a:endParaRPr lang="en-US" alt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3551B5C-EFE6-4D95-A984-21CEE5327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8B707-E509-4E0D-8F93-3823099E15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1452C726-63FB-459E-B403-D3E84FAD55BC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610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>
            <a:extLst>
              <a:ext uri="{FF2B5EF4-FFF2-40B4-BE49-F238E27FC236}">
                <a16:creationId xmlns:a16="http://schemas.microsoft.com/office/drawing/2014/main" id="{CBB069A9-E8EC-4199-9ED7-DC4D993220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1875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1875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178C239-C350-40BD-A868-4D995046D8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79CEC-D122-45E9-A8AA-2BA7B615504E}" type="datetimeFigureOut">
              <a:rPr lang="en-US" altLang="en-US"/>
              <a:pPr>
                <a:defRPr/>
              </a:pPr>
              <a:t>2/1/22</a:t>
            </a:fld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A15704B-396E-49E0-A529-61742F029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F6C19F6-5CDC-46AC-A7C2-D82CB4621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697EE-EC0A-43F7-91C7-80E5A094B3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272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>
            <a:extLst>
              <a:ext uri="{FF2B5EF4-FFF2-40B4-BE49-F238E27FC236}">
                <a16:creationId xmlns:a16="http://schemas.microsoft.com/office/drawing/2014/main" id="{E24926B7-FE49-428D-952D-779CAEB09D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350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64456C40-B281-44F4-A1E7-C55D2FE549B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>
              <a:latin typeface="Georgia" panose="02040502050405020303" pitchFamily="18" charset="0"/>
            </a:endParaRPr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18B15368-881C-46E6-8E8C-8DC6AE9E983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>
              <a:latin typeface="Georgia" panose="02040502050405020303" pitchFamily="18" charset="0"/>
            </a:endParaRP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24755DEF-A8AA-46A4-A947-E7DA183E34C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>
              <a:latin typeface="Georgia" panose="02040502050405020303" pitchFamily="18" charset="0"/>
            </a:endParaRPr>
          </a:p>
        </p:txBody>
      </p:sp>
      <p:sp>
        <p:nvSpPr>
          <p:cNvPr id="11" name="Rectangle 24">
            <a:extLst>
              <a:ext uri="{FF2B5EF4-FFF2-40B4-BE49-F238E27FC236}">
                <a16:creationId xmlns:a16="http://schemas.microsoft.com/office/drawing/2014/main" id="{71FF6788-2561-44D0-AA07-C342341358F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>
              <a:latin typeface="Georgia" panose="02040502050405020303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1C101-1E13-471D-ACDB-A956C5E5331D}"/>
              </a:ext>
            </a:extLst>
          </p:cNvPr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189F38-1578-487F-ADB3-63290970A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</a:endParaRPr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6E9406D6-92CB-4C8F-A5EC-9CC926719C5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9F5F3E2-5B5A-4A8E-A6BC-2BEFD6519D2C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D0F7D69-41F2-4838-890F-40A174BE31E7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1650" b="1" dirty="0" smtClean="0">
                <a:solidFill>
                  <a:srgbClr val="FFFFFF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1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1650" b="1"/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6">
            <a:extLst>
              <a:ext uri="{FF2B5EF4-FFF2-40B4-BE49-F238E27FC236}">
                <a16:creationId xmlns:a16="http://schemas.microsoft.com/office/drawing/2014/main" id="{9FD1F18B-DB43-4FA8-90E4-03BF5670C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0F7AE-D57A-412F-BA55-D3D31D657877}" type="datetimeFigureOut">
              <a:rPr lang="en-US" altLang="en-US"/>
              <a:pPr>
                <a:defRPr/>
              </a:pPr>
              <a:t>2/1/22</a:t>
            </a:fld>
            <a:endParaRPr lang="en-US" altLang="en-US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68C910E5-CFCE-416B-95C5-B6073382F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3D4A59B3-7CDC-406D-BEAB-25F381B3C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848E1-0EF3-460D-8706-A116E869C7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1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F003A5-321E-4F49-87C9-614DE785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FA88D-A453-42D5-B738-E26435708903}" type="datetimeFigureOut">
              <a:rPr lang="en-US" altLang="en-US"/>
              <a:pPr>
                <a:defRPr/>
              </a:pPr>
              <a:t>2/1/22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F47455-2320-41D3-921E-396E1B6E7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634B12-4C5B-4AA2-833C-7BD39AFA1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8A901-7350-4E36-81B3-498BFAAF34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65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4C36-E6C1-4C04-BE14-CAAAD7743F79}" type="datetimeFigureOut">
              <a:rPr lang="en-GB" smtClean="0"/>
              <a:pPr/>
              <a:t>01/02/2022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E650-1B9D-4312-8AE4-01E750892F1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>
            <a:extLst>
              <a:ext uri="{FF2B5EF4-FFF2-40B4-BE49-F238E27FC236}">
                <a16:creationId xmlns:a16="http://schemas.microsoft.com/office/drawing/2014/main" id="{E3E6F442-2F51-44BE-AA26-1E56E0622A62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5430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26D3AB17-23C4-417C-B2DD-CC8BB30CD71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>
              <a:latin typeface="Georgia" panose="02040502050405020303" pitchFamily="18" charset="0"/>
            </a:endParaRPr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5189B3A4-D017-4BD4-B05B-A4EF4EDAAE3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>
              <a:latin typeface="Georgia" panose="02040502050405020303" pitchFamily="18" charset="0"/>
            </a:endParaRPr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49D56D79-8D5D-48DE-9FFC-29F7A1F8DD9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>
              <a:latin typeface="Georgia" panose="02040502050405020303" pitchFamily="18" charset="0"/>
            </a:endParaRP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9623B24B-5822-4C69-AC47-B3C2FD54818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>
              <a:latin typeface="Georgia" panose="020405020504050203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70B954-F05A-47CB-8E93-466494CAB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08A642-CE22-49C6-B6D7-12DFD73F9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latin typeface="+mn-lt"/>
            </a:endParaRP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5786F910-FB21-4D7F-8143-08CC01038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6CCE7-5AA2-4B83-86FD-9615F622FE20}" type="datetimeFigureOut">
              <a:rPr lang="en-US" altLang="en-US"/>
              <a:pPr>
                <a:defRPr/>
              </a:pPr>
              <a:t>2/1/22</a:t>
            </a:fld>
            <a:endParaRPr lang="en-US" altLang="en-US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037073DA-8FFB-4514-8872-6E3FA8AE4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90D70C7-1D5D-43A8-950A-D2485351A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E3AC39-D0CB-447C-A0BC-03606536B0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A0F85ABC-266B-482A-A079-B3D93F490737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7720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990418-AA9F-43DB-A5D1-4F5BADBCF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</a:endParaRP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B260EE1C-C82E-4044-BA82-A290F0D0921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>
              <a:latin typeface="Georgia" panose="02040502050405020303" pitchFamily="18" charset="0"/>
            </a:endParaRPr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1428F133-A143-45FD-AA61-646EDE77973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>
              <a:latin typeface="Georgia" panose="02040502050405020303" pitchFamily="18" charset="0"/>
            </a:endParaRPr>
          </a:p>
        </p:txBody>
      </p:sp>
      <p:sp>
        <p:nvSpPr>
          <p:cNvPr id="8" name="Rectangle 23">
            <a:extLst>
              <a:ext uri="{FF2B5EF4-FFF2-40B4-BE49-F238E27FC236}">
                <a16:creationId xmlns:a16="http://schemas.microsoft.com/office/drawing/2014/main" id="{A9750801-A9E3-4B43-8E71-0A06ECFB4AD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>
              <a:latin typeface="Georgia" panose="02040502050405020303" pitchFamily="18" charset="0"/>
            </a:endParaRPr>
          </a:p>
        </p:txBody>
      </p:sp>
      <p:sp>
        <p:nvSpPr>
          <p:cNvPr id="9" name="Rectangle 24">
            <a:extLst>
              <a:ext uri="{FF2B5EF4-FFF2-40B4-BE49-F238E27FC236}">
                <a16:creationId xmlns:a16="http://schemas.microsoft.com/office/drawing/2014/main" id="{2B645FF6-2F24-412D-90F8-D57F89FE71F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>
              <a:latin typeface="Georgia" panose="020405020504050203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7DA8E2-D7FB-4A5E-B42D-A3399952C090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8B093F-884C-4316-896E-DB20C50E4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latin typeface="+mn-lt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F5566666-3757-4EA2-ABA0-4EC745A50C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C5CE0C0-6ACD-4FE3-A6D4-02B68012C010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DF341D-6A52-42A0-A255-5B919009574F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494BA8-AC51-4560-80E4-90B58CFAE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buNone/>
              <a:defRPr sz="165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2"/>
            <a:ext cx="2362200" cy="4144963"/>
          </a:xfrm>
        </p:spPr>
        <p:txBody>
          <a:bodyPr/>
          <a:lstStyle>
            <a:lvl1pPr marL="0" indent="0">
              <a:spcAft>
                <a:spcPts val="750"/>
              </a:spcAft>
              <a:buNone/>
              <a:defRPr sz="1200">
                <a:solidFill>
                  <a:srgbClr val="FFFFFF"/>
                </a:solidFill>
              </a:defRPr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A73EB4D8-48B6-4ADD-98E9-B78BA34ECD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0D47C-E4D3-4519-B69D-A9F7312CC9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AB74A698-96A1-49C7-ACCA-FCB085CDD3A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213B7-1165-4156-9913-1C56C0197766}" type="datetimeFigureOut">
              <a:rPr lang="en-US" altLang="en-US"/>
              <a:pPr>
                <a:defRPr/>
              </a:pPr>
              <a:t>2/1/22</a:t>
            </a:fld>
            <a:endParaRPr lang="en-US" alt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E4B94C75-AD82-48EE-BBAC-283AF2EC38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22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A4CEFBF4-56D3-43FD-AC7D-B3520630860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</a:endParaRP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330236ED-91E8-4889-88C2-B9EBB194F1A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>
              <a:latin typeface="Georgia" panose="02040502050405020303" pitchFamily="18" charset="0"/>
            </a:endParaRPr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C162BFA7-80D3-4732-AC92-89AAEEAAE1E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>
              <a:latin typeface="Georgia" panose="02040502050405020303" pitchFamily="18" charset="0"/>
            </a:endParaRPr>
          </a:p>
        </p:txBody>
      </p:sp>
      <p:sp>
        <p:nvSpPr>
          <p:cNvPr id="8" name="Rectangle 23">
            <a:extLst>
              <a:ext uri="{FF2B5EF4-FFF2-40B4-BE49-F238E27FC236}">
                <a16:creationId xmlns:a16="http://schemas.microsoft.com/office/drawing/2014/main" id="{7AD5869B-3155-4160-85D5-C987CC48BBD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>
              <a:latin typeface="Georgia" panose="02040502050405020303" pitchFamily="18" charset="0"/>
            </a:endParaRPr>
          </a:p>
        </p:txBody>
      </p:sp>
      <p:sp>
        <p:nvSpPr>
          <p:cNvPr id="9" name="Rectangle 24">
            <a:extLst>
              <a:ext uri="{FF2B5EF4-FFF2-40B4-BE49-F238E27FC236}">
                <a16:creationId xmlns:a16="http://schemas.microsoft.com/office/drawing/2014/main" id="{ADA90C12-EA7D-4515-B1B6-FACDD4B3097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>
              <a:latin typeface="Georgia" panose="020405020504050203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8DD04E-EB77-455F-8828-0BCFA94B3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BB4D49-D3AA-4F53-B380-C0EC5C919396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9C0165-D6BD-4552-AEA6-A0207AC21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latin typeface="+mn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558105B-DA8B-4CD9-889B-1CBF6CF7C0A7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1CE5952-127B-457A-9920-BD525CEFCFB4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AD4161-7103-4EA9-96A2-E845F9F8D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750"/>
              </a:spcAft>
              <a:buFontTx/>
              <a:buNone/>
              <a:defRPr sz="1200">
                <a:solidFill>
                  <a:srgbClr val="FFFFFF"/>
                </a:solidFill>
              </a:defRPr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1C07E833-4882-4D11-8D50-8D77FD37E4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B888D-C5F1-4391-B4A3-F02732E003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73F9AF5-6FAA-4372-A2B9-CDD2919E679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7885F-E2FD-4A49-AFAD-5925C451DD78}" type="datetimeFigureOut">
              <a:rPr lang="en-US" altLang="en-US"/>
              <a:pPr>
                <a:defRPr/>
              </a:pPr>
              <a:t>2/1/22</a:t>
            </a:fld>
            <a:endParaRPr lang="en-US" alt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DF29CCF5-73AB-40B0-8884-E33A91B840D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831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5CC50-7453-4D86-81DE-DF311C245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CC5D3-623F-4C00-B625-87803B285340}" type="datetimeFigureOut">
              <a:rPr lang="en-US" altLang="en-US"/>
              <a:pPr>
                <a:defRPr/>
              </a:pPr>
              <a:t>2/1/22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05B20-0D4E-4091-B42A-5D9615ED0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927E8-4D1E-4CF8-8B75-3AB1D59C5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D6D3-13C4-4AF2-92BF-371D5E602C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183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85EDEB1C-1C7C-497E-8317-D69C2A2A113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>
              <a:latin typeface="Georgia" panose="02040502050405020303" pitchFamily="18" charset="0"/>
            </a:endParaRP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51CF1BCE-C726-48E4-992D-A51A1D89AE4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>
              <a:latin typeface="Georgia" panose="02040502050405020303" pitchFamily="18" charset="0"/>
            </a:endParaRP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C2986957-8C01-4CCC-9A52-CDCAFC789DB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>
              <a:latin typeface="Georgia" panose="02040502050405020303" pitchFamily="18" charset="0"/>
            </a:endParaRP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9BE61753-5AC1-4CE2-BADF-905CEB288F7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>
              <a:latin typeface="Georgia" panose="020405020504050203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78B3D1-8693-418F-9894-72A2A1AFC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EB6A3A-C184-45EF-A821-9429F0E61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latin typeface="+mn-lt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D789DF36-0931-4F7E-9F5C-C7588C2718B2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E5843F5-7C11-4443-A711-9D231A2A8B19}"/>
              </a:ext>
            </a:extLst>
          </p:cNvPr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0CDB97F-8B62-4CD6-BABF-25953A2638D5}"/>
              </a:ext>
            </a:extLst>
          </p:cNvPr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3"/>
            <a:ext cx="1447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FE6D04F-7829-4028-A691-F4C2EE6870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82097-AD60-457F-AA17-B060CD2BED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4668A8CC-16E3-4731-B525-48994047DCF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FDCED-ADA4-4B6D-9280-B880BAB332A8}" type="datetimeFigureOut">
              <a:rPr lang="en-US" altLang="en-US"/>
              <a:pPr>
                <a:defRPr/>
              </a:pPr>
              <a:t>2/1/22</a:t>
            </a:fld>
            <a:endParaRPr lang="en-US" alt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119E7CF-25F2-4504-B3BA-2450AAE0DE6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92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3062263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961108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371350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767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40767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934284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658920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4C36-E6C1-4C04-BE14-CAAAD7743F79}" type="datetimeFigureOut">
              <a:rPr lang="en-GB" smtClean="0"/>
              <a:pPr/>
              <a:t>01/02/2022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E650-1B9D-4312-8AE4-01E750892F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2327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648114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04385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204991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Times New Roma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374433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190420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0"/>
            <a:ext cx="207645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7695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074533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700213"/>
            <a:ext cx="38100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430713" y="1700213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800" baseline="0">
                <a:latin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1F17B412-5AF6-3544-8239-96E4D240AA27}" type="slidenum">
              <a:rPr lang="en-US">
                <a:solidFill>
                  <a:srgbClr val="000000"/>
                </a:solidFill>
                <a:latin typeface="Times New Roman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79157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53379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29834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8964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4C36-E6C1-4C04-BE14-CAAAD7743F79}" type="datetimeFigureOut">
              <a:rPr lang="en-GB" smtClean="0"/>
              <a:pPr/>
              <a:t>01/02/2022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E650-1B9D-4312-8AE4-01E750892F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0080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09101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487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4C36-E6C1-4C04-BE14-CAAAD7743F79}" type="datetimeFigureOut">
              <a:rPr lang="en-GB" smtClean="0"/>
              <a:pPr/>
              <a:t>01/02/2022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E650-1B9D-4312-8AE4-01E750892F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432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4C36-E6C1-4C04-BE14-CAAAD7743F79}" type="datetimeFigureOut">
              <a:rPr lang="en-GB" smtClean="0"/>
              <a:pPr/>
              <a:t>01/02/2022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E650-1B9D-4312-8AE4-01E750892F1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0D26D609-F69D-4D0F-B239-D4916A7FB621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20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7F34C36-E6C1-4C04-BE14-CAAAD7743F79}" type="datetimeFigureOut">
              <a:rPr lang="en-GB" smtClean="0"/>
              <a:pPr/>
              <a:t>01/02/2022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71E650-1B9D-4312-8AE4-01E750892F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18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4C36-E6C1-4C04-BE14-CAAAD7743F79}" type="datetimeFigureOut">
              <a:rPr lang="en-GB" smtClean="0"/>
              <a:pPr/>
              <a:t>01/02/2022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E650-1B9D-4312-8AE4-01E750892F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207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690282"/>
            <a:ext cx="7543800" cy="10470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6772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fld id="{87F34C36-E6C1-4C04-BE14-CAAAD7743F79}" type="datetimeFigureOut">
              <a:rPr lang="en-GB" smtClean="0"/>
              <a:pPr/>
              <a:t>01/02/2022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fld id="{E671E650-1B9D-4312-8AE4-01E750892F1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B3E9920A-7D69-4B60-BB49-FD9ADF680850}"/>
              </a:ext>
            </a:extLst>
          </p:cNvPr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07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4EBF8748-154C-4C19-9FD3-90F8E4FA9F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9C9A481E-12BB-4CBB-8645-9A153B0F565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914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FE01A8AB-57FA-4A40-BCE4-E37345A1577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0" y="6400800"/>
            <a:ext cx="63246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538135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r>
              <a:rPr lang="en-US"/>
              <a:t>Kevin Lyons, Ph.D., klyons@business.rutgers.edu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CE7AF4B7-2054-4D4B-869D-D72E8F0A4C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248400"/>
            <a:ext cx="685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F5D6ECC-70AF-4854-B8DA-0F6FDD92B0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0" name="Picture 3">
            <a:extLst>
              <a:ext uri="{FF2B5EF4-FFF2-40B4-BE49-F238E27FC236}">
                <a16:creationId xmlns:a16="http://schemas.microsoft.com/office/drawing/2014/main" id="{96DC3B8E-FE00-4D7D-AA1D-2374B0A39986}"/>
              </a:ext>
            </a:extLst>
          </p:cNvPr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22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1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>
            <a:extLst>
              <a:ext uri="{FF2B5EF4-FFF2-40B4-BE49-F238E27FC236}">
                <a16:creationId xmlns:a16="http://schemas.microsoft.com/office/drawing/2014/main" id="{ADDE6048-77A8-40AC-8E6D-5AFA45318C5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>
              <a:latin typeface="Georgia" panose="02040502050405020303" pitchFamily="18" charset="0"/>
            </a:endParaRPr>
          </a:p>
        </p:txBody>
      </p:sp>
      <p:sp>
        <p:nvSpPr>
          <p:cNvPr id="1027" name="Rectangle 15">
            <a:extLst>
              <a:ext uri="{FF2B5EF4-FFF2-40B4-BE49-F238E27FC236}">
                <a16:creationId xmlns:a16="http://schemas.microsoft.com/office/drawing/2014/main" id="{7D7F68FB-8461-4501-A9E3-1A8568A38FC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-28575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>
              <a:latin typeface="Georgia" panose="02040502050405020303" pitchFamily="18" charset="0"/>
            </a:endParaRPr>
          </a:p>
        </p:txBody>
      </p:sp>
      <p:sp>
        <p:nvSpPr>
          <p:cNvPr id="1029" name="Rectangle 18">
            <a:extLst>
              <a:ext uri="{FF2B5EF4-FFF2-40B4-BE49-F238E27FC236}">
                <a16:creationId xmlns:a16="http://schemas.microsoft.com/office/drawing/2014/main" id="{3ACF64B2-FD1C-4555-B011-CC7F4C7E8FB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>
              <a:latin typeface="Georgia" panose="02040502050405020303" pitchFamily="18" charset="0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E164026B-9D54-44FF-8591-690D969C61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EBBAEE-0828-41DC-A1E1-DCDF4B879068}" type="datetimeFigureOut">
              <a:rPr lang="en-US" altLang="en-US"/>
              <a:pPr>
                <a:defRPr/>
              </a:pPr>
              <a:t>2/1/22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B88FF2-44B5-4286-9B02-F9B9EF9681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F33EB21-28FE-444B-A661-6620B158B5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200">
                <a:solidFill>
                  <a:srgbClr val="7B9899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FC08363-46F6-4B60-A570-0FC9BCC1C51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087" name="Text Placeholder 12">
            <a:extLst>
              <a:ext uri="{FF2B5EF4-FFF2-40B4-BE49-F238E27FC236}">
                <a16:creationId xmlns:a16="http://schemas.microsoft.com/office/drawing/2014/main" id="{94986F3A-70F1-4FEB-ABDF-BC9E80905A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0F3CE979-ADA3-43BF-9BAF-CA441AEC05C0}"/>
              </a:ext>
            </a:extLst>
          </p:cNvPr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1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7B9899"/>
          </a:solidFill>
          <a:latin typeface="+mj-lt"/>
          <a:ea typeface="ＭＳ Ｐゴシック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7B9899"/>
          </a:solidFill>
          <a:latin typeface="Georgia" pitchFamily="18" charset="0"/>
          <a:ea typeface="ＭＳ Ｐゴシック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7B9899"/>
          </a:solidFill>
          <a:latin typeface="Georgia" pitchFamily="18" charset="0"/>
          <a:ea typeface="ＭＳ Ｐゴシック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7B9899"/>
          </a:solidFill>
          <a:latin typeface="Georgia" pitchFamily="18" charset="0"/>
          <a:ea typeface="ＭＳ Ｐゴシック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7B9899"/>
          </a:solidFill>
          <a:latin typeface="Georgia" pitchFamily="18" charset="0"/>
          <a:ea typeface="ＭＳ Ｐゴシック" panose="020B0600070205080204" pitchFamily="34" charset="-128"/>
          <a:cs typeface="ＭＳ Ｐゴシック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475">
          <a:solidFill>
            <a:srgbClr val="7B9899"/>
          </a:solidFill>
          <a:latin typeface="Georgia" pitchFamily="18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475">
          <a:solidFill>
            <a:srgbClr val="7B9899"/>
          </a:solidFill>
          <a:latin typeface="Georgia" pitchFamily="18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475">
          <a:solidFill>
            <a:srgbClr val="7B9899"/>
          </a:solidFill>
          <a:latin typeface="Georgia" pitchFamily="18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475">
          <a:solidFill>
            <a:srgbClr val="7B9899"/>
          </a:solidFill>
          <a:latin typeface="Georgia" pitchFamily="18" charset="0"/>
        </a:defRPr>
      </a:lvl9pPr>
    </p:titleStyle>
    <p:bodyStyle>
      <a:lvl1pPr marL="204788" indent="-2047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charset="0"/>
        </a:defRPr>
      </a:lvl1pPr>
      <a:lvl2pPr marL="409575" indent="-2047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1600" kern="1200">
          <a:solidFill>
            <a:schemeClr val="tx2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615950" indent="-17145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15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822325" indent="-17145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1500" kern="1200">
          <a:solidFill>
            <a:schemeClr val="tx2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1028700" indent="-17145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123444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77340" indent="-13716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3716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05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6705600" cy="1752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mes New Roman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305800" cy="4876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mes New Roman" charset="0"/>
              </a:rPr>
              <a:t>Click to edit Master text styles</a:t>
            </a:r>
          </a:p>
          <a:p>
            <a:pPr lvl="1"/>
            <a:r>
              <a:rPr lang="en-US">
                <a:sym typeface="Times New Roman" charset="0"/>
              </a:rPr>
              <a:t>Second level</a:t>
            </a:r>
          </a:p>
          <a:p>
            <a:pPr lvl="2"/>
            <a:r>
              <a:rPr lang="en-US">
                <a:sym typeface="Times New Roman" charset="0"/>
              </a:rPr>
              <a:t>Third level</a:t>
            </a:r>
          </a:p>
          <a:p>
            <a:pPr lvl="3"/>
            <a:r>
              <a:rPr lang="en-US">
                <a:sym typeface="Times New Roman" charset="0"/>
              </a:rPr>
              <a:t>Fourth level</a:t>
            </a:r>
          </a:p>
          <a:p>
            <a:pPr lvl="4"/>
            <a:r>
              <a:rPr lang="en-US">
                <a:sym typeface="Times New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375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75000"/>
        <a:buFont typeface="Times New Roman" pitchFamily="1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Times New Roman" pitchFamily="18" charset="0"/>
        </a:defRPr>
      </a:lvl1pPr>
      <a:lvl2pPr marL="630238" indent="-28575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  <a:cs typeface="+mn-cs"/>
          <a:sym typeface="Times New Roman" pitchFamily="18" charset="0"/>
        </a:defRPr>
      </a:lvl2pPr>
      <a:lvl3pPr marL="10302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Ø"/>
        <a:defRPr sz="2400">
          <a:solidFill>
            <a:schemeClr val="tx1"/>
          </a:solidFill>
          <a:latin typeface="+mn-lt"/>
          <a:ea typeface="+mn-ea"/>
          <a:cs typeface="+mn-cs"/>
          <a:sym typeface="Times New Roman" pitchFamily="18" charset="0"/>
        </a:defRPr>
      </a:lvl3pPr>
      <a:lvl4pPr marL="14874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  <a:cs typeface="+mn-cs"/>
          <a:sym typeface="Times New Roman" pitchFamily="18" charset="0"/>
        </a:defRPr>
      </a:lvl4pPr>
      <a:lvl5pPr marL="1944688" indent="-228600" algn="l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Ø"/>
        <a:defRPr>
          <a:solidFill>
            <a:schemeClr val="tx1"/>
          </a:solidFill>
          <a:latin typeface="+mn-lt"/>
          <a:ea typeface="+mn-ea"/>
          <a:cs typeface="+mn-cs"/>
          <a:sym typeface="Times New Roman" pitchFamily="18" charset="0"/>
        </a:defRPr>
      </a:lvl5pPr>
      <a:lvl6pPr marL="2401888" indent="-228600" algn="l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Wingdings" charset="0"/>
        <a:buChar char="Ø"/>
        <a:defRPr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6pPr>
      <a:lvl7pPr marL="2859088" indent="-228600" algn="l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Wingdings" charset="0"/>
        <a:buChar char="Ø"/>
        <a:defRPr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7pPr>
      <a:lvl8pPr marL="3316288" indent="-228600" algn="l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Wingdings" charset="0"/>
        <a:buChar char="Ø"/>
        <a:defRPr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8pPr>
      <a:lvl9pPr marL="3773488" indent="-228600" algn="l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Wingdings" charset="0"/>
        <a:buChar char="Ø"/>
        <a:defRPr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070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klyons@business.rutgers.ed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klyons@rutgers.edu" TargetMode="Externa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863A4-19CC-48C3-921E-0737A6145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72" y="2491921"/>
            <a:ext cx="8530814" cy="145075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600" dirty="0">
                <a:effectLst/>
                <a:ea typeface="Calibri" panose="020F0502020204030204" pitchFamily="34" charset="0"/>
              </a:rPr>
              <a:t>Climate-Related Supply Chain Disruptions; Social Impacts, Tools and the Benefits of Reduced Risks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28F94-4EF5-4D3F-B564-1C53DD320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" y="4227756"/>
            <a:ext cx="5534810" cy="2221454"/>
          </a:xfrm>
        </p:spPr>
        <p:txBody>
          <a:bodyPr>
            <a:norm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Kevin Lyons, Ph.D., </a:t>
            </a:r>
            <a:b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Associate Professor, Supply Chain Archaeology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Supply Chain Management Department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Rutgers Business School</a:t>
            </a:r>
            <a:b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Director, Public Private Community Partnerships </a:t>
            </a:r>
            <a:b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Road, Piscataway, NJ 08854</a:t>
            </a:r>
            <a:b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u="sng" dirty="0">
                <a:solidFill>
                  <a:srgbClr val="0563C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klyons@business.rutgers.edu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CBAC28-F060-4C0C-8797-826B1FD32389}"/>
              </a:ext>
            </a:extLst>
          </p:cNvPr>
          <p:cNvSpPr txBox="1"/>
          <p:nvPr/>
        </p:nvSpPr>
        <p:spPr>
          <a:xfrm>
            <a:off x="193638" y="729744"/>
            <a:ext cx="87782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USDA’s 2022 Agricultural Outlook Forum  </a:t>
            </a:r>
          </a:p>
          <a:p>
            <a:pPr algn="ctr"/>
            <a:r>
              <a:rPr lang="en-US" sz="2600" dirty="0">
                <a:latin typeface="Century Gothic" panose="020B0502020202020204" pitchFamily="34" charset="0"/>
              </a:rPr>
              <a:t>“New Paths to Sustainability and Productivity Growth”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F0DAE9-E772-40CA-985D-E79279587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647" y="5284295"/>
            <a:ext cx="2919222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88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">
            <a:extLst>
              <a:ext uri="{FF2B5EF4-FFF2-40B4-BE49-F238E27FC236}">
                <a16:creationId xmlns:a16="http://schemas.microsoft.com/office/drawing/2014/main" id="{D2563A82-1F53-8C44-8592-A272F0912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75" y="1124970"/>
            <a:ext cx="6555526" cy="472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102870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marL="130950" lvl="1" indent="0" eaLnBrk="1" fontAlgn="base" hangingPunct="1">
              <a:lnSpc>
                <a:spcPct val="12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</a:pPr>
            <a:r>
              <a:rPr lang="en-GB" altLang="en-US" sz="1800" b="1" dirty="0">
                <a:solidFill>
                  <a:srgbClr val="4D4F53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Datasets and tools</a:t>
            </a:r>
          </a:p>
          <a:p>
            <a:pPr marL="531000" lvl="2" eaLnBrk="1" fontAlgn="base" hangingPunct="1">
              <a:lnSpc>
                <a:spcPct val="120000"/>
              </a:lnSpc>
              <a:spcBef>
                <a:spcPts val="800"/>
              </a:spcBef>
              <a:spcAft>
                <a:spcPct val="0"/>
              </a:spcAft>
              <a:buClr>
                <a:srgbClr val="4D4F53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1800" b="1" dirty="0">
                <a:solidFill>
                  <a:srgbClr val="4D4F53"/>
                </a:solidFill>
                <a:highlight>
                  <a:srgbClr val="00FF00"/>
                </a:highlight>
                <a:latin typeface="Century Gothic" panose="020B0502020202020204" pitchFamily="34" charset="0"/>
                <a:ea typeface="Verdana" panose="020B0604030504040204" pitchFamily="34" charset="0"/>
              </a:rPr>
              <a:t>KNMI Climate Change Atlas</a:t>
            </a:r>
          </a:p>
          <a:p>
            <a:pPr marL="531000" lvl="2" eaLnBrk="1" fontAlgn="base" hangingPunct="1">
              <a:lnSpc>
                <a:spcPct val="120000"/>
              </a:lnSpc>
              <a:spcBef>
                <a:spcPts val="800"/>
              </a:spcBef>
              <a:spcAft>
                <a:spcPct val="0"/>
              </a:spcAft>
              <a:buClr>
                <a:srgbClr val="4D4F53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rgbClr val="4D4F53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The latest observed, reanalysis and climate projection data accessible through an easy-to-use user interface. </a:t>
            </a:r>
          </a:p>
          <a:p>
            <a:pPr marL="130950" lvl="1" indent="0" eaLnBrk="1" fontAlgn="base" hangingPunct="1">
              <a:lnSpc>
                <a:spcPct val="12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</a:pPr>
            <a:endParaRPr lang="en-GB" altLang="en-US" sz="1800" dirty="0">
              <a:solidFill>
                <a:srgbClr val="4D4F53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130950" lvl="1" indent="0" eaLnBrk="1" fontAlgn="base" hangingPunct="1">
              <a:lnSpc>
                <a:spcPct val="12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</a:pPr>
            <a:endParaRPr lang="en-GB" altLang="en-US" sz="1700" dirty="0">
              <a:solidFill>
                <a:srgbClr val="4D4F53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F27AE65-C3E9-0D48-8A16-767F316CB53D}"/>
              </a:ext>
            </a:extLst>
          </p:cNvPr>
          <p:cNvSpPr txBox="1">
            <a:spLocks/>
          </p:cNvSpPr>
          <p:nvPr/>
        </p:nvSpPr>
        <p:spPr>
          <a:xfrm>
            <a:off x="6642847" y="1175120"/>
            <a:ext cx="2463501" cy="4622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altLang="en-US" sz="1500" dirty="0">
                <a:solidFill>
                  <a:srgbClr val="4D4F5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/>
              </a:rPr>
              <a:t>Includes the following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altLang="en-US" sz="1500" dirty="0">
                <a:solidFill>
                  <a:srgbClr val="4D4F5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/>
              </a:rPr>
              <a:t>core IPCC projection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altLang="en-US" sz="1500" dirty="0">
                <a:solidFill>
                  <a:srgbClr val="4D4F5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/>
              </a:rPr>
              <a:t>variables, as well as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altLang="en-US" sz="1500" dirty="0">
                <a:solidFill>
                  <a:srgbClr val="4D4F5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/>
              </a:rPr>
              <a:t>multiple extreme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altLang="en-US" sz="1500" dirty="0">
                <a:solidFill>
                  <a:srgbClr val="4D4F5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/>
              </a:rPr>
              <a:t>parameters:</a:t>
            </a:r>
          </a:p>
          <a:p>
            <a:pPr marL="134938" indent="-134938"/>
            <a:r>
              <a:rPr lang="en-GB" altLang="en-US" sz="1450" dirty="0">
                <a:solidFill>
                  <a:srgbClr val="4D4F5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/>
              </a:rPr>
              <a:t>Near-surface min/max temperature </a:t>
            </a:r>
          </a:p>
          <a:p>
            <a:pPr marL="134938" indent="-134938"/>
            <a:r>
              <a:rPr lang="en-GB" altLang="en-US" sz="1450" dirty="0">
                <a:solidFill>
                  <a:srgbClr val="4D4F5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/>
              </a:rPr>
              <a:t>Precipitation</a:t>
            </a:r>
          </a:p>
          <a:p>
            <a:pPr marL="134938" indent="-134938"/>
            <a:r>
              <a:rPr lang="en-GB" altLang="en-US" sz="1450" dirty="0">
                <a:solidFill>
                  <a:srgbClr val="4D4F5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/>
              </a:rPr>
              <a:t>Evaporation, transpiration, sublimation</a:t>
            </a:r>
          </a:p>
          <a:p>
            <a:pPr marL="134938" indent="-134938"/>
            <a:r>
              <a:rPr lang="en-GB" altLang="en-US" sz="1450" dirty="0">
                <a:solidFill>
                  <a:srgbClr val="4D4F5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/>
              </a:rPr>
              <a:t>P-E, net water flux</a:t>
            </a:r>
          </a:p>
          <a:p>
            <a:pPr marL="134938" indent="-134938"/>
            <a:r>
              <a:rPr lang="en-GB" altLang="en-US" sz="1450" dirty="0">
                <a:solidFill>
                  <a:srgbClr val="4D4F5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/>
              </a:rPr>
              <a:t>Moisture content of soil layer</a:t>
            </a:r>
          </a:p>
          <a:p>
            <a:pPr marL="134938" indent="-134938"/>
            <a:r>
              <a:rPr lang="en-GB" altLang="en-US" sz="1450" dirty="0">
                <a:solidFill>
                  <a:srgbClr val="4D4F5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/>
              </a:rPr>
              <a:t>Humidity (specific and relative)</a:t>
            </a:r>
          </a:p>
          <a:p>
            <a:pPr marL="134938" indent="-134938"/>
            <a:r>
              <a:rPr lang="en-GB" altLang="en-US" sz="1450" dirty="0">
                <a:solidFill>
                  <a:srgbClr val="4D4F5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/>
              </a:rPr>
              <a:t>Downward solar radiation</a:t>
            </a:r>
          </a:p>
          <a:p>
            <a:pPr marL="134938" indent="-134938"/>
            <a:r>
              <a:rPr lang="en-GB" altLang="en-US" sz="1450" dirty="0">
                <a:solidFill>
                  <a:srgbClr val="4D4F5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/>
              </a:rPr>
              <a:t>Air pressure at sea level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DF038BC-A573-864D-BDA7-86EE617C9DCE}"/>
              </a:ext>
            </a:extLst>
          </p:cNvPr>
          <p:cNvSpPr txBox="1">
            <a:spLocks/>
          </p:cNvSpPr>
          <p:nvPr/>
        </p:nvSpPr>
        <p:spPr>
          <a:xfrm>
            <a:off x="5926138" y="4865688"/>
            <a:ext cx="269875" cy="10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37931725" indent="-37474525" algn="l" defTabSz="4572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1176338" indent="-179388" algn="l" defTabSz="684213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1633538" indent="-179388" algn="l" defTabSz="684213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2090738" indent="-179388" algn="l" defTabSz="684213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2547938" indent="-179388" algn="l" defTabSz="684213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6640D1E3-0909-D246-BD8E-A04CBADED976}" type="slidenum">
              <a:rPr lang="en-GB" altLang="en-US" sz="400" smtClean="0">
                <a:solidFill>
                  <a:srgbClr val="4D4F53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pPr/>
              <a:t>10</a:t>
            </a:fld>
            <a:endParaRPr lang="en-GB" altLang="en-US" sz="400">
              <a:solidFill>
                <a:srgbClr val="4D4F53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CF7E7C-CD51-E146-97A4-D41F7DF1D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3038"/>
            <a:ext cx="5108773" cy="3021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0999" sy="100999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CE3D12-6145-584C-9BF5-C181A272ED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858" y="4109013"/>
            <a:ext cx="3217133" cy="20460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0999" sy="100999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090BC00-3420-4C86-AC8C-9F8724EA9CA8}"/>
              </a:ext>
            </a:extLst>
          </p:cNvPr>
          <p:cNvSpPr txBox="1"/>
          <p:nvPr/>
        </p:nvSpPr>
        <p:spPr>
          <a:xfrm>
            <a:off x="338782" y="632727"/>
            <a:ext cx="8654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Verdana" panose="020B0604030504040204" pitchFamily="34" charset="0"/>
                <a:ea typeface="Verdana" panose="020B0604030504040204" pitchFamily="34" charset="0"/>
              </a:rPr>
              <a:t>A climate resilience Tool #2</a:t>
            </a:r>
          </a:p>
        </p:txBody>
      </p:sp>
    </p:spTree>
    <p:extLst>
      <p:ext uri="{BB962C8B-B14F-4D97-AF65-F5344CB8AC3E}">
        <p14:creationId xmlns:p14="http://schemas.microsoft.com/office/powerpoint/2010/main" val="570216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http://images.all-free-download.com/images/graphiclarge/city_of_newark_123139.jpg">
            <a:extLst>
              <a:ext uri="{FF2B5EF4-FFF2-40B4-BE49-F238E27FC236}">
                <a16:creationId xmlns:a16="http://schemas.microsoft.com/office/drawing/2014/main" id="{755CD5E3-F4FB-4FCC-8FB0-EAF40C50B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090" y="1786254"/>
            <a:ext cx="1600200" cy="184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Box 7">
            <a:extLst>
              <a:ext uri="{FF2B5EF4-FFF2-40B4-BE49-F238E27FC236}">
                <a16:creationId xmlns:a16="http://schemas.microsoft.com/office/drawing/2014/main" id="{F6E1E76C-FAEA-46A2-90DE-FDB039BCF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3567113"/>
            <a:ext cx="44481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   New Jersey</a:t>
            </a:r>
            <a:r>
              <a: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’</a:t>
            </a:r>
            <a:r>
              <a:rPr kumimoji="0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s most populous city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   America</a:t>
            </a:r>
            <a:r>
              <a: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’</a:t>
            </a:r>
            <a:r>
              <a:rPr kumimoji="0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s 3</a:t>
            </a:r>
            <a:r>
              <a:rPr kumimoji="0" lang="en-US" altLang="ja-JP" sz="1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rd</a:t>
            </a:r>
            <a:r>
              <a:rPr kumimoji="0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 oldest city (est. 1666)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   One of many U.S. </a:t>
            </a:r>
            <a:r>
              <a: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“</a:t>
            </a:r>
            <a:r>
              <a:rPr kumimoji="0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legacy cities</a:t>
            </a:r>
            <a:r>
              <a: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”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1446" name="Rectangle 2">
            <a:extLst>
              <a:ext uri="{FF2B5EF4-FFF2-40B4-BE49-F238E27FC236}">
                <a16:creationId xmlns:a16="http://schemas.microsoft.com/office/drawing/2014/main" id="{5953CE58-E40B-4077-B575-7384819A1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0" y="4965700"/>
            <a:ext cx="6350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Wingdings 2" panose="05020102010507070707" pitchFamily="18" charset="2"/>
              </a:rPr>
              <a:t>City of Newark</a:t>
            </a:r>
            <a:r>
              <a:rPr kumimoji="0" lang="ja-JP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Wingdings 2" panose="05020102010507070707" pitchFamily="18" charset="2"/>
              </a:rPr>
              <a:t>’</a:t>
            </a:r>
            <a:r>
              <a:rPr kumimoji="0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Wingdings 2" panose="05020102010507070707" pitchFamily="18" charset="2"/>
              </a:rPr>
              <a:t>s effort to </a:t>
            </a:r>
            <a:r>
              <a:rPr kumimoji="0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Wingdings 2" panose="05020102010507070707" pitchFamily="18" charset="2"/>
              </a:rPr>
              <a:t>strengthen and grow its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Wingdings 2" panose="05020102010507070707" pitchFamily="18" charset="2"/>
              </a:rPr>
              <a:t>local and regional manufacturing and business base.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EE7DD5-3073-400C-BC1B-359757AE454D}"/>
              </a:ext>
            </a:extLst>
          </p:cNvPr>
          <p:cNvSpPr txBox="1"/>
          <p:nvPr/>
        </p:nvSpPr>
        <p:spPr>
          <a:xfrm>
            <a:off x="3057526" y="712976"/>
            <a:ext cx="60807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</a:rPr>
              <a:t>Newark Anchor Collaborative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F49C2C-58A7-4900-A3A8-9131BB4065E4}"/>
              </a:ext>
            </a:extLst>
          </p:cNvPr>
          <p:cNvSpPr txBox="1"/>
          <p:nvPr/>
        </p:nvSpPr>
        <p:spPr>
          <a:xfrm>
            <a:off x="5223510" y="1720215"/>
            <a:ext cx="346900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Local Sourcing for: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Economic Development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Social 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Climate Impact Reduction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Tool #3-5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8F5320-AB26-420C-BCFF-C2C2A95F5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42" y="718010"/>
            <a:ext cx="2919222" cy="10120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1801B64-693A-4030-9F8D-BE9CA6BAE108}"/>
              </a:ext>
            </a:extLst>
          </p:cNvPr>
          <p:cNvSpPr txBox="1"/>
          <p:nvPr/>
        </p:nvSpPr>
        <p:spPr>
          <a:xfrm>
            <a:off x="4259104" y="1276172"/>
            <a:ext cx="32275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</a:rPr>
              <a:t>Newark 2020 Program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4D4E14-EF47-4967-9696-A49D8C305408}"/>
              </a:ext>
            </a:extLst>
          </p:cNvPr>
          <p:cNvSpPr txBox="1"/>
          <p:nvPr/>
        </p:nvSpPr>
        <p:spPr>
          <a:xfrm>
            <a:off x="7294563" y="5535612"/>
            <a:ext cx="1849437" cy="1322388"/>
          </a:xfrm>
          <a:prstGeom prst="rect">
            <a:avLst/>
          </a:prstGeom>
          <a:solidFill>
            <a:srgbClr val="8CADAE">
              <a:lumMod val="20000"/>
              <a:lumOff val="80000"/>
            </a:srgbClr>
          </a:solidFill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*Anchor: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</a:rPr>
              <a:t>30% supply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-----------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70% demand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8C313EB-7038-415F-8360-32BF04771D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1397" y="2116137"/>
            <a:ext cx="8763000" cy="1963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81243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7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700" i="1" dirty="0">
                <a:solidFill>
                  <a:schemeClr val="tx1"/>
                </a:solidFill>
                <a:latin typeface="Century Gothic" panose="020B0502020202020204" pitchFamily="34" charset="0"/>
              </a:rPr>
              <a:t>Climate Impact…Analyzing Supply Chain Risks and Responses Utilizing Big Data Analytics</a:t>
            </a:r>
            <a:br>
              <a:rPr lang="en-US" altLang="en-US" sz="2700" i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en-US" altLang="en-US" sz="2700" i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altLang="en-US" sz="27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Impact of “Super Storms” on the Supply Chain</a:t>
            </a:r>
            <a:endParaRPr lang="en-US" altLang="en-US" sz="2700" b="1" dirty="0">
              <a:solidFill>
                <a:schemeClr val="tx1"/>
              </a:solidFill>
              <a:latin typeface="Century Gothic" panose="020B0502020202020204" pitchFamily="34" charset="0"/>
              <a:sym typeface="Times New Roman Italic" panose="02020503050405090304" pitchFamily="18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E1F98A77-F4BA-4497-AFDB-A4EDDB2E7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14400"/>
            <a:ext cx="8686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ヒラギノ明朝 ProN W3"/>
                <a:cs typeface="ヒラギノ明朝 ProN W3"/>
              </a:rPr>
              <a:t>Rutgers Business - Big Data Analytics  Climate Impact and Supply Chain/Procurement Impacts</a:t>
            </a:r>
          </a:p>
        </p:txBody>
      </p:sp>
      <p:pic>
        <p:nvPicPr>
          <p:cNvPr id="43012" name="Picture 1">
            <a:extLst>
              <a:ext uri="{FF2B5EF4-FFF2-40B4-BE49-F238E27FC236}">
                <a16:creationId xmlns:a16="http://schemas.microsoft.com/office/drawing/2014/main" id="{C3660F2D-4664-4966-8AE7-79F136F67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208463"/>
            <a:ext cx="3733800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2" descr="Screen shot 2011-05-24 at 12.34.09 AM.png">
            <a:extLst>
              <a:ext uri="{FF2B5EF4-FFF2-40B4-BE49-F238E27FC236}">
                <a16:creationId xmlns:a16="http://schemas.microsoft.com/office/drawing/2014/main" id="{CA62C27E-B52E-463E-96F7-870471D1E3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" r="5753"/>
          <a:stretch/>
        </p:blipFill>
        <p:spPr bwMode="auto">
          <a:xfrm>
            <a:off x="62865" y="4127500"/>
            <a:ext cx="2143125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739CD2-D928-4EB0-95D5-FE1A272B03D3}"/>
              </a:ext>
            </a:extLst>
          </p:cNvPr>
          <p:cNvSpPr txBox="1"/>
          <p:nvPr/>
        </p:nvSpPr>
        <p:spPr>
          <a:xfrm>
            <a:off x="4496276" y="5715"/>
            <a:ext cx="45920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</a:rPr>
              <a:t>Rutgers Tool #3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877C14-BBC2-4C21-AD0E-BF4B8B078A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9314" y="4337685"/>
            <a:ext cx="3135083" cy="2434529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>
            <a:extLst>
              <a:ext uri="{FF2B5EF4-FFF2-40B4-BE49-F238E27FC236}">
                <a16:creationId xmlns:a16="http://schemas.microsoft.com/office/drawing/2014/main" id="{86B23C01-73EE-49FA-A7AF-82A154F644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5"/>
          <a:stretch/>
        </p:blipFill>
        <p:spPr>
          <a:xfrm>
            <a:off x="291384" y="91500"/>
            <a:ext cx="8509716" cy="6641854"/>
          </a:xfrm>
          <a:prstGeom prst="rect">
            <a:avLst/>
          </a:prstGeom>
        </p:spPr>
      </p:pic>
      <p:pic>
        <p:nvPicPr>
          <p:cNvPr id="80" name="Picture 2" descr="https://encrypted-tbn3.gstatic.com/images?q=tbn:ANd9GcQ3A4nmAdHAvgi4IEKxNpJfqEHb6p41Pn5LPklqldyHRm0JH_Am1g">
            <a:extLst>
              <a:ext uri="{FF2B5EF4-FFF2-40B4-BE49-F238E27FC236}">
                <a16:creationId xmlns:a16="http://schemas.microsoft.com/office/drawing/2014/main" id="{4067FACE-C250-4530-B21A-7F6A0CB77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585" y="6476864"/>
            <a:ext cx="971550" cy="33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C0D9C6-822D-3848-8CE6-36D45DC7AF36}"/>
              </a:ext>
            </a:extLst>
          </p:cNvPr>
          <p:cNvSpPr txBox="1"/>
          <p:nvPr/>
        </p:nvSpPr>
        <p:spPr>
          <a:xfrm>
            <a:off x="7055731" y="45720"/>
            <a:ext cx="1745369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</a:rPr>
              <a:t>Rutgers Tool #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</a:rPr>
              <a:t>4</a:t>
            </a:r>
            <a:endParaRPr lang="en-US" sz="13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471" y="0"/>
            <a:ext cx="8875059" cy="68580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0" y="7772400"/>
                </a:moveTo>
                <a:lnTo>
                  <a:pt x="10058400" y="7772400"/>
                </a:lnTo>
                <a:lnTo>
                  <a:pt x="100584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ln w="3175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59B76C57-EA9B-4873-9C9C-FA76426D7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42" y="59957"/>
            <a:ext cx="8775423" cy="67234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973205-2ACA-AA4B-8ECF-3ED81A7ECFB3}"/>
              </a:ext>
            </a:extLst>
          </p:cNvPr>
          <p:cNvSpPr txBox="1"/>
          <p:nvPr/>
        </p:nvSpPr>
        <p:spPr>
          <a:xfrm>
            <a:off x="7055731" y="45720"/>
            <a:ext cx="1745369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</a:rPr>
              <a:t>Rutgers Tool #</a:t>
            </a:r>
            <a:r>
              <a:rPr lang="en-US" sz="1300" b="1" dirty="0">
                <a:solidFill>
                  <a:srgbClr val="000000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5</a:t>
            </a:r>
            <a:endParaRPr lang="en-US" sz="13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Manufacturer Map With company Info">
            <a:extLst>
              <a:ext uri="{FF2B5EF4-FFF2-40B4-BE49-F238E27FC236}">
                <a16:creationId xmlns:a16="http://schemas.microsoft.com/office/drawing/2014/main" id="{2ACE3749-99DB-4229-94B0-C8A19416C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188"/>
            <a:ext cx="9144000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Manufacturer Map">
            <a:extLst>
              <a:ext uri="{FF2B5EF4-FFF2-40B4-BE49-F238E27FC236}">
                <a16:creationId xmlns:a16="http://schemas.microsoft.com/office/drawing/2014/main" id="{086FDE80-DDCA-4BCB-9D67-F19103759D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835025"/>
            <a:ext cx="9139237" cy="51435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lobal Procurement All">
            <a:extLst>
              <a:ext uri="{FF2B5EF4-FFF2-40B4-BE49-F238E27FC236}">
                <a16:creationId xmlns:a16="http://schemas.microsoft.com/office/drawing/2014/main" id="{713BC4CF-5E69-4C17-85C4-BEB3EE8B3536}"/>
              </a:ext>
            </a:extLst>
          </p:cNvPr>
          <p:cNvGrpSpPr>
            <a:grpSpLocks/>
          </p:cNvGrpSpPr>
          <p:nvPr/>
        </p:nvGrpSpPr>
        <p:grpSpPr bwMode="auto">
          <a:xfrm>
            <a:off x="804863" y="2498725"/>
            <a:ext cx="6816725" cy="3155950"/>
            <a:chOff x="1005344" y="2157981"/>
            <a:chExt cx="9088787" cy="4208094"/>
          </a:xfrm>
        </p:grpSpPr>
        <p:sp>
          <p:nvSpPr>
            <p:cNvPr id="43" name="Procure Global Text">
              <a:extLst>
                <a:ext uri="{FF2B5EF4-FFF2-40B4-BE49-F238E27FC236}">
                  <a16:creationId xmlns:a16="http://schemas.microsoft.com/office/drawing/2014/main" id="{59095208-2ED0-4449-881F-6B8EF53FA063}"/>
                </a:ext>
              </a:extLst>
            </p:cNvPr>
            <p:cNvSpPr txBox="1"/>
            <p:nvPr/>
          </p:nvSpPr>
          <p:spPr>
            <a:xfrm>
              <a:off x="5609002" y="2157981"/>
              <a:ext cx="4258649" cy="1231947"/>
            </a:xfrm>
            <a:prstGeom prst="rect">
              <a:avLst/>
            </a:prstGeom>
            <a:solidFill>
              <a:schemeClr val="accent1"/>
            </a:solidFill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At the same time the Anchor procures $5 Million worth of textile products from outside of the Newark area</a:t>
              </a:r>
            </a:p>
          </p:txBody>
        </p:sp>
        <p:grpSp>
          <p:nvGrpSpPr>
            <p:cNvPr id="70692" name="Global Procurement">
              <a:extLst>
                <a:ext uri="{FF2B5EF4-FFF2-40B4-BE49-F238E27FC236}">
                  <a16:creationId xmlns:a16="http://schemas.microsoft.com/office/drawing/2014/main" id="{6170B276-AD0C-4182-A1E4-9728763065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5344" y="3288080"/>
              <a:ext cx="9088787" cy="3077995"/>
              <a:chOff x="1005344" y="3288080"/>
              <a:chExt cx="9088787" cy="3077995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C9461E6-4C3B-4F2C-9F85-F9196BEBDC27}"/>
                  </a:ext>
                </a:extLst>
              </p:cNvPr>
              <p:cNvSpPr txBox="1"/>
              <p:nvPr/>
            </p:nvSpPr>
            <p:spPr>
              <a:xfrm>
                <a:off x="1005344" y="3832329"/>
                <a:ext cx="2036193" cy="13970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75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TAnchorTotal</a:t>
                </a:r>
                <a:r>
                  <a:rPr kumimoji="0" lang="en-US" sz="675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 Procurement: $5Mill.</a:t>
                </a:r>
              </a:p>
            </p:txBody>
          </p:sp>
          <p:pic>
            <p:nvPicPr>
              <p:cNvPr id="70694" name="Picture 22">
                <a:extLst>
                  <a:ext uri="{FF2B5EF4-FFF2-40B4-BE49-F238E27FC236}">
                    <a16:creationId xmlns:a16="http://schemas.microsoft.com/office/drawing/2014/main" id="{99FE04FD-42BC-4045-9FE0-30CB669759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8754" y="3288080"/>
                <a:ext cx="4735377" cy="3077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70695" name="Straight Arrow Connector 24">
                <a:extLst>
                  <a:ext uri="{FF2B5EF4-FFF2-40B4-BE49-F238E27FC236}">
                    <a16:creationId xmlns:a16="http://schemas.microsoft.com/office/drawing/2014/main" id="{E3B3D79D-4BB3-4BA3-9D52-653917DD529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828800" y="3763046"/>
                <a:ext cx="4722471" cy="130087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696" name="Straight Arrow Connector 26">
                <a:extLst>
                  <a:ext uri="{FF2B5EF4-FFF2-40B4-BE49-F238E27FC236}">
                    <a16:creationId xmlns:a16="http://schemas.microsoft.com/office/drawing/2014/main" id="{DD42AC3A-4403-4AA2-A177-D80236F67C0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848946" y="4736619"/>
                <a:ext cx="5238372" cy="5157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697" name="Straight Arrow Connector 33">
                <a:extLst>
                  <a:ext uri="{FF2B5EF4-FFF2-40B4-BE49-F238E27FC236}">
                    <a16:creationId xmlns:a16="http://schemas.microsoft.com/office/drawing/2014/main" id="{C9F4A83B-996B-4823-B876-BCEAFCE5008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828800" y="3958234"/>
                <a:ext cx="6000647" cy="119087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698" name="Straight Arrow Connector 35">
                <a:extLst>
                  <a:ext uri="{FF2B5EF4-FFF2-40B4-BE49-F238E27FC236}">
                    <a16:creationId xmlns:a16="http://schemas.microsoft.com/office/drawing/2014/main" id="{63B05783-6B1E-46BF-A4FE-FED677B0CC2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1793248" y="5307628"/>
                <a:ext cx="5446716" cy="12153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48" name="Local Procurement Group">
            <a:extLst>
              <a:ext uri="{FF2B5EF4-FFF2-40B4-BE49-F238E27FC236}">
                <a16:creationId xmlns:a16="http://schemas.microsoft.com/office/drawing/2014/main" id="{BA3F0BBA-7DDD-42A5-8878-5D45485B0257}"/>
              </a:ext>
            </a:extLst>
          </p:cNvPr>
          <p:cNvGrpSpPr>
            <a:grpSpLocks/>
          </p:cNvGrpSpPr>
          <p:nvPr/>
        </p:nvGrpSpPr>
        <p:grpSpPr bwMode="auto">
          <a:xfrm>
            <a:off x="214313" y="3627438"/>
            <a:ext cx="2771775" cy="2381250"/>
            <a:chOff x="285806" y="3693797"/>
            <a:chExt cx="3695885" cy="3175248"/>
          </a:xfrm>
        </p:grpSpPr>
        <p:sp>
          <p:nvSpPr>
            <p:cNvPr id="42" name="Local Text Procure">
              <a:extLst>
                <a:ext uri="{FF2B5EF4-FFF2-40B4-BE49-F238E27FC236}">
                  <a16:creationId xmlns:a16="http://schemas.microsoft.com/office/drawing/2014/main" id="{C779646F-2D41-4C2C-88E0-769B3A535218}"/>
                </a:ext>
              </a:extLst>
            </p:cNvPr>
            <p:cNvSpPr txBox="1"/>
            <p:nvPr/>
          </p:nvSpPr>
          <p:spPr>
            <a:xfrm>
              <a:off x="285806" y="5914353"/>
              <a:ext cx="3695885" cy="95469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If Beth Israel procured $150K worth of textile products  from 2 local manufacturers</a:t>
              </a:r>
            </a:p>
          </p:txBody>
        </p:sp>
        <p:sp>
          <p:nvSpPr>
            <p:cNvPr id="7" name="Local label">
              <a:extLst>
                <a:ext uri="{FF2B5EF4-FFF2-40B4-BE49-F238E27FC236}">
                  <a16:creationId xmlns:a16="http://schemas.microsoft.com/office/drawing/2014/main" id="{F054E650-B9FE-4340-A655-EE0E00B4087D}"/>
                </a:ext>
              </a:extLst>
            </p:cNvPr>
            <p:cNvSpPr txBox="1"/>
            <p:nvPr/>
          </p:nvSpPr>
          <p:spPr>
            <a:xfrm>
              <a:off x="1016092" y="3693797"/>
              <a:ext cx="2078671" cy="137593"/>
            </a:xfrm>
            <a:prstGeom prst="rect">
              <a:avLst/>
            </a:prstGeom>
            <a:solidFill>
              <a:srgbClr val="FFFF00"/>
            </a:solidFill>
          </p:spPr>
          <p:txBody>
            <a:bodyPr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Textile Procurement Local: $150K</a:t>
              </a:r>
            </a:p>
          </p:txBody>
        </p:sp>
        <p:cxnSp>
          <p:nvCxnSpPr>
            <p:cNvPr id="70689" name="Local Arrow 8">
              <a:extLst>
                <a:ext uri="{FF2B5EF4-FFF2-40B4-BE49-F238E27FC236}">
                  <a16:creationId xmlns:a16="http://schemas.microsoft.com/office/drawing/2014/main" id="{97F24209-A24F-420B-A0B0-2E834497A7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1747777" y="5220182"/>
              <a:ext cx="659757" cy="24306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690" name="Local Arrow">
              <a:extLst>
                <a:ext uri="{FF2B5EF4-FFF2-40B4-BE49-F238E27FC236}">
                  <a16:creationId xmlns:a16="http://schemas.microsoft.com/office/drawing/2014/main" id="{99B4ECBC-EDAF-40F1-975F-275B7949D1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828800" y="4930815"/>
              <a:ext cx="833377" cy="2662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5" name="Local Procur Highlight">
            <a:extLst>
              <a:ext uri="{FF2B5EF4-FFF2-40B4-BE49-F238E27FC236}">
                <a16:creationId xmlns:a16="http://schemas.microsoft.com/office/drawing/2014/main" id="{34B8087F-42AD-4B79-B738-6A003BC5FB9A}"/>
              </a:ext>
            </a:extLst>
          </p:cNvPr>
          <p:cNvSpPr/>
          <p:nvPr/>
        </p:nvSpPr>
        <p:spPr bwMode="auto">
          <a:xfrm>
            <a:off x="1169988" y="4446588"/>
            <a:ext cx="1179512" cy="627062"/>
          </a:xfrm>
          <a:prstGeom prst="ellipse">
            <a:avLst/>
          </a:prstGeom>
          <a:solidFill>
            <a:srgbClr val="FFFF00">
              <a:alpha val="32000"/>
            </a:srgb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Title">
            <a:extLst>
              <a:ext uri="{FF2B5EF4-FFF2-40B4-BE49-F238E27FC236}">
                <a16:creationId xmlns:a16="http://schemas.microsoft.com/office/drawing/2014/main" id="{857D5E1C-AD74-447C-80B1-8958E37302A9}"/>
              </a:ext>
            </a:extLst>
          </p:cNvPr>
          <p:cNvSpPr txBox="1"/>
          <p:nvPr/>
        </p:nvSpPr>
        <p:spPr>
          <a:xfrm>
            <a:off x="4627563" y="1751013"/>
            <a:ext cx="3349625" cy="715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Our system can show a simulation of a Beth Israel's textile procurement</a:t>
            </a:r>
          </a:p>
        </p:txBody>
      </p:sp>
      <p:grpSp>
        <p:nvGrpSpPr>
          <p:cNvPr id="76" name="Industry Filter">
            <a:extLst>
              <a:ext uri="{FF2B5EF4-FFF2-40B4-BE49-F238E27FC236}">
                <a16:creationId xmlns:a16="http://schemas.microsoft.com/office/drawing/2014/main" id="{0EB3E904-0BCE-4095-8C32-6FE592127C0D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2524125"/>
            <a:ext cx="3465513" cy="3109913"/>
            <a:chOff x="6197635" y="2222328"/>
            <a:chExt cx="4619843" cy="4147665"/>
          </a:xfrm>
        </p:grpSpPr>
        <p:pic>
          <p:nvPicPr>
            <p:cNvPr id="70685" name="Picture 66">
              <a:extLst>
                <a:ext uri="{FF2B5EF4-FFF2-40B4-BE49-F238E27FC236}">
                  <a16:creationId xmlns:a16="http://schemas.microsoft.com/office/drawing/2014/main" id="{1B076BC2-F57B-4A45-AB68-17EEEDDE1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4782" y="3161696"/>
              <a:ext cx="4572696" cy="320829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46D98AE-D421-4FA1-8920-FA0DF8D573AC}"/>
                </a:ext>
              </a:extLst>
            </p:cNvPr>
            <p:cNvSpPr txBox="1"/>
            <p:nvPr/>
          </p:nvSpPr>
          <p:spPr>
            <a:xfrm>
              <a:off x="6197635" y="2222328"/>
              <a:ext cx="4613493" cy="954874"/>
            </a:xfrm>
            <a:prstGeom prst="rect">
              <a:avLst/>
            </a:prstGeom>
            <a:solidFill>
              <a:schemeClr val="accent1"/>
            </a:solidFill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Using the industry filter all companies  in textile industry can be visualized on the map</a:t>
              </a:r>
            </a:p>
          </p:txBody>
        </p:sp>
      </p:grpSp>
      <p:cxnSp>
        <p:nvCxnSpPr>
          <p:cNvPr id="74" name="Arrow To industry filter">
            <a:extLst>
              <a:ext uri="{FF2B5EF4-FFF2-40B4-BE49-F238E27FC236}">
                <a16:creationId xmlns:a16="http://schemas.microsoft.com/office/drawing/2014/main" id="{746C80D2-8D41-4680-959E-44423F39181B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314950" y="1600200"/>
            <a:ext cx="668338" cy="942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5" name="Textile Industry Significance">
            <a:extLst>
              <a:ext uri="{FF2B5EF4-FFF2-40B4-BE49-F238E27FC236}">
                <a16:creationId xmlns:a16="http://schemas.microsoft.com/office/drawing/2014/main" id="{E0D9B49C-77D0-4250-B6D9-7EB4EDFA4EBE}"/>
              </a:ext>
            </a:extLst>
          </p:cNvPr>
          <p:cNvGrpSpPr>
            <a:grpSpLocks/>
          </p:cNvGrpSpPr>
          <p:nvPr/>
        </p:nvGrpSpPr>
        <p:grpSpPr bwMode="auto">
          <a:xfrm>
            <a:off x="4465638" y="2538413"/>
            <a:ext cx="3735387" cy="3036887"/>
            <a:chOff x="6003821" y="2030317"/>
            <a:chExt cx="4980932" cy="4048450"/>
          </a:xfrm>
        </p:grpSpPr>
        <p:pic>
          <p:nvPicPr>
            <p:cNvPr id="70683" name="City Rank Industry">
              <a:extLst>
                <a:ext uri="{FF2B5EF4-FFF2-40B4-BE49-F238E27FC236}">
                  <a16:creationId xmlns:a16="http://schemas.microsoft.com/office/drawing/2014/main" id="{FE746126-7067-43F4-B427-5E1BA5369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3469" y="2828648"/>
              <a:ext cx="4971284" cy="3250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020CB12-83A1-492C-892C-E6D4CA0E1F07}"/>
                </a:ext>
              </a:extLst>
            </p:cNvPr>
            <p:cNvSpPr txBox="1"/>
            <p:nvPr/>
          </p:nvSpPr>
          <p:spPr>
            <a:xfrm>
              <a:off x="6003821" y="2030317"/>
              <a:ext cx="4970348" cy="954443"/>
            </a:xfrm>
            <a:prstGeom prst="rect">
              <a:avLst/>
            </a:prstGeom>
            <a:solidFill>
              <a:schemeClr val="accent1"/>
            </a:solidFill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Our analytics shows that Newark’s Textile industry is very significant compared to the neighboring cities</a:t>
              </a:r>
            </a:p>
          </p:txBody>
        </p:sp>
      </p:grpSp>
      <p:grpSp>
        <p:nvGrpSpPr>
          <p:cNvPr id="60" name="Capacity">
            <a:extLst>
              <a:ext uri="{FF2B5EF4-FFF2-40B4-BE49-F238E27FC236}">
                <a16:creationId xmlns:a16="http://schemas.microsoft.com/office/drawing/2014/main" id="{738E165F-3BAD-4F35-AAFB-10E206AE55BA}"/>
              </a:ext>
            </a:extLst>
          </p:cNvPr>
          <p:cNvGrpSpPr>
            <a:grpSpLocks/>
          </p:cNvGrpSpPr>
          <p:nvPr/>
        </p:nvGrpSpPr>
        <p:grpSpPr bwMode="auto">
          <a:xfrm>
            <a:off x="4659313" y="2328863"/>
            <a:ext cx="3460750" cy="3284537"/>
            <a:chOff x="6212763" y="1961367"/>
            <a:chExt cx="4612982" cy="4379400"/>
          </a:xfrm>
        </p:grpSpPr>
        <p:pic>
          <p:nvPicPr>
            <p:cNvPr id="70681" name="Picture 56">
              <a:extLst>
                <a:ext uri="{FF2B5EF4-FFF2-40B4-BE49-F238E27FC236}">
                  <a16:creationId xmlns:a16="http://schemas.microsoft.com/office/drawing/2014/main" id="{0E1D6656-B7D2-433A-A13D-AB93D3100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2763" y="3132470"/>
              <a:ext cx="4572695" cy="320829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7F385B7-0E71-4554-BD02-94022F07054A}"/>
                </a:ext>
              </a:extLst>
            </p:cNvPr>
            <p:cNvSpPr txBox="1"/>
            <p:nvPr/>
          </p:nvSpPr>
          <p:spPr>
            <a:xfrm>
              <a:off x="6212763" y="1961367"/>
              <a:ext cx="4612982" cy="1231905"/>
            </a:xfrm>
            <a:prstGeom prst="rect">
              <a:avLst/>
            </a:prstGeom>
            <a:solidFill>
              <a:schemeClr val="accent1"/>
            </a:solidFill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There are 9 companies in textile manufacturing in Newark employing 170 people with potential capacity of $15 Million</a:t>
              </a:r>
            </a:p>
          </p:txBody>
        </p:sp>
      </p:grpSp>
      <p:cxnSp>
        <p:nvCxnSpPr>
          <p:cNvPr id="104" name="Textile Significance Pointer">
            <a:extLst>
              <a:ext uri="{FF2B5EF4-FFF2-40B4-BE49-F238E27FC236}">
                <a16:creationId xmlns:a16="http://schemas.microsoft.com/office/drawing/2014/main" id="{9C913F53-14B6-4B9F-9D4F-B67993A0570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019550" y="4314825"/>
            <a:ext cx="1077913" cy="842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4" name="Company Showing Arrows">
            <a:extLst>
              <a:ext uri="{FF2B5EF4-FFF2-40B4-BE49-F238E27FC236}">
                <a16:creationId xmlns:a16="http://schemas.microsoft.com/office/drawing/2014/main" id="{14C682FB-EC4E-499A-B4EA-81D7EAE55043}"/>
              </a:ext>
            </a:extLst>
          </p:cNvPr>
          <p:cNvGrpSpPr>
            <a:grpSpLocks/>
          </p:cNvGrpSpPr>
          <p:nvPr/>
        </p:nvGrpSpPr>
        <p:grpSpPr bwMode="auto">
          <a:xfrm>
            <a:off x="1793875" y="2168525"/>
            <a:ext cx="4276725" cy="2790825"/>
            <a:chOff x="2392362" y="1748118"/>
            <a:chExt cx="5702768" cy="3721585"/>
          </a:xfrm>
        </p:grpSpPr>
        <p:cxnSp>
          <p:nvCxnSpPr>
            <p:cNvPr id="70673" name="Straight Arrow Connector 77">
              <a:extLst>
                <a:ext uri="{FF2B5EF4-FFF2-40B4-BE49-F238E27FC236}">
                  <a16:creationId xmlns:a16="http://schemas.microsoft.com/office/drawing/2014/main" id="{CA678B36-AB34-498D-B854-73DA75BDBF0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190035" y="1748118"/>
              <a:ext cx="3788553" cy="2353235"/>
            </a:xfrm>
            <a:prstGeom prst="straightConnector1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674" name="Straight Arrow Connector 79">
              <a:extLst>
                <a:ext uri="{FF2B5EF4-FFF2-40B4-BE49-F238E27FC236}">
                  <a16:creationId xmlns:a16="http://schemas.microsoft.com/office/drawing/2014/main" id="{F1379E7F-4D1E-4354-A9DE-B19C2F40B0D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3817128" y="2263342"/>
              <a:ext cx="4157359" cy="1891629"/>
            </a:xfrm>
            <a:prstGeom prst="straightConnector1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675" name="Straight Arrow Connector 81">
              <a:extLst>
                <a:ext uri="{FF2B5EF4-FFF2-40B4-BE49-F238E27FC236}">
                  <a16:creationId xmlns:a16="http://schemas.microsoft.com/office/drawing/2014/main" id="{69D1E348-41FC-4255-AFC2-D5BCA5FF2D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392362" y="3091419"/>
              <a:ext cx="5702768" cy="1077000"/>
            </a:xfrm>
            <a:prstGeom prst="straightConnector1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676" name="Straight Arrow Connector 84">
              <a:extLst>
                <a:ext uri="{FF2B5EF4-FFF2-40B4-BE49-F238E27FC236}">
                  <a16:creationId xmlns:a16="http://schemas.microsoft.com/office/drawing/2014/main" id="{09694946-BCE6-4073-8A34-424DD3AE145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3307976" y="3693797"/>
              <a:ext cx="4787154" cy="474622"/>
            </a:xfrm>
            <a:prstGeom prst="straightConnector1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677" name="Straight Arrow Connector 86">
              <a:extLst>
                <a:ext uri="{FF2B5EF4-FFF2-40B4-BE49-F238E27FC236}">
                  <a16:creationId xmlns:a16="http://schemas.microsoft.com/office/drawing/2014/main" id="{5FE0C59C-2500-453F-8751-A7DC1C4BEEE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503358" y="4168419"/>
              <a:ext cx="3471129" cy="0"/>
            </a:xfrm>
            <a:prstGeom prst="straightConnector1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678" name="Straight Arrow Connector 88">
              <a:extLst>
                <a:ext uri="{FF2B5EF4-FFF2-40B4-BE49-F238E27FC236}">
                  <a16:creationId xmlns:a16="http://schemas.microsoft.com/office/drawing/2014/main" id="{D6C26099-06C1-4278-BDCF-AA50E2378A3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289612" y="4168419"/>
              <a:ext cx="3684875" cy="121193"/>
            </a:xfrm>
            <a:prstGeom prst="straightConnector1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679" name="Straight Arrow Connector 90">
              <a:extLst>
                <a:ext uri="{FF2B5EF4-FFF2-40B4-BE49-F238E27FC236}">
                  <a16:creationId xmlns:a16="http://schemas.microsoft.com/office/drawing/2014/main" id="{5A48B091-C634-4CB9-A3AE-454A4EDECFA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745504" y="4179256"/>
              <a:ext cx="5283237" cy="764085"/>
            </a:xfrm>
            <a:prstGeom prst="straightConnector1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680" name="Straight Arrow Connector 92">
              <a:extLst>
                <a:ext uri="{FF2B5EF4-FFF2-40B4-BE49-F238E27FC236}">
                  <a16:creationId xmlns:a16="http://schemas.microsoft.com/office/drawing/2014/main" id="{41375DF3-7E0D-44B6-94AB-1325F280240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460134" y="4218536"/>
              <a:ext cx="5568607" cy="1251167"/>
            </a:xfrm>
            <a:prstGeom prst="straightConnector1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0670" name="Rectangle 1">
            <a:extLst>
              <a:ext uri="{FF2B5EF4-FFF2-40B4-BE49-F238E27FC236}">
                <a16:creationId xmlns:a16="http://schemas.microsoft.com/office/drawing/2014/main" id="{06E0260F-EEED-44C7-A510-FA2D17581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8720" y="120650"/>
            <a:ext cx="796163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Newark Anchor Buy Local – Climate Impact Program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DF7B8E0-DE64-4FE7-B273-CBFFA2461256}"/>
              </a:ext>
            </a:extLst>
          </p:cNvPr>
          <p:cNvSpPr txBox="1"/>
          <p:nvPr/>
        </p:nvSpPr>
        <p:spPr>
          <a:xfrm>
            <a:off x="0" y="5994648"/>
            <a:ext cx="9144000" cy="8617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ヒラギノ明朝 ProN W3"/>
                <a:cs typeface="ヒラギノ明朝 ProN W3"/>
              </a:rPr>
              <a:t>Rutgers Business - Big Data Analytics  Climate Impact and Supply Chain/Procurement Impacts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65DAA1-93DB-C245-9285-A9E92EE456BE}"/>
              </a:ext>
            </a:extLst>
          </p:cNvPr>
          <p:cNvSpPr txBox="1"/>
          <p:nvPr/>
        </p:nvSpPr>
        <p:spPr>
          <a:xfrm>
            <a:off x="2986088" y="1291938"/>
            <a:ext cx="1745369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</a:rPr>
              <a:t>Rutgers Tool #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</a:rPr>
              <a:t>6</a:t>
            </a:r>
            <a:endParaRPr lang="en-US" sz="13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5" grpId="1" animBg="1"/>
      <p:bldP spid="40" grpId="0" animBg="1"/>
      <p:bldP spid="4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EC1D95-290B-4C82-A792-855C117CA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91200" y="6405563"/>
            <a:ext cx="3044825" cy="365125"/>
          </a:xfrm>
        </p:spPr>
        <p:txBody>
          <a:bodyPr lIns="91440" rIns="91440" anchor="t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3EBB27-E601-4E0E-8563-FB09DBC81360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pic>
        <p:nvPicPr>
          <p:cNvPr id="71683" name="Manufacturer Map">
            <a:extLst>
              <a:ext uri="{FF2B5EF4-FFF2-40B4-BE49-F238E27FC236}">
                <a16:creationId xmlns:a16="http://schemas.microsoft.com/office/drawing/2014/main" id="{05BE502A-213F-4305-8ADD-AFE4DA9DC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857250"/>
            <a:ext cx="9139238" cy="51435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>
            <a:extLst>
              <a:ext uri="{FF2B5EF4-FFF2-40B4-BE49-F238E27FC236}">
                <a16:creationId xmlns:a16="http://schemas.microsoft.com/office/drawing/2014/main" id="{F06DC405-29C1-428F-A345-E35330F7FB72}"/>
              </a:ext>
            </a:extLst>
          </p:cNvPr>
          <p:cNvSpPr/>
          <p:nvPr/>
        </p:nvSpPr>
        <p:spPr bwMode="auto">
          <a:xfrm>
            <a:off x="4883150" y="2032000"/>
            <a:ext cx="3246438" cy="1985963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Newark would have additional capacity to fulfill Beth Israel's and several other anchor’s textile needs.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B6BC6A6-30BC-44F0-8AB1-3AF0FE1EE45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306513" y="3165475"/>
            <a:ext cx="398462" cy="1473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4B83E13-4144-44CC-86A3-751B52B79F4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343025" y="2535238"/>
            <a:ext cx="1492250" cy="2093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6779888-2BF8-440B-B48B-6EC6B40387C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420813" y="4017963"/>
            <a:ext cx="1846262" cy="620712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353B0F3-7DFC-49B6-A811-141C56381F7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409700" y="4151313"/>
            <a:ext cx="1720850" cy="54133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CB7FE66-0A34-4A13-85AB-B4308472139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373188" y="3581400"/>
            <a:ext cx="1027112" cy="10477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78DFE5E-C42D-4BFD-AD2F-D022E118C3F9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414463" y="4786313"/>
            <a:ext cx="434975" cy="1809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FC39EE9-882B-431B-889D-354A0E96535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306513" y="2132013"/>
            <a:ext cx="1792287" cy="249713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CEE1F4E-59CF-463B-9722-A083D17DC0F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414463" y="4589463"/>
            <a:ext cx="561975" cy="157162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C9021A2-4B29-4C4B-B5D4-DABBF52632E6}"/>
              </a:ext>
            </a:extLst>
          </p:cNvPr>
          <p:cNvSpPr txBox="1"/>
          <p:nvPr/>
        </p:nvSpPr>
        <p:spPr>
          <a:xfrm>
            <a:off x="5817870" y="4359910"/>
            <a:ext cx="3177540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Buy Local Climate Impact Calculator:</a:t>
            </a:r>
          </a:p>
          <a:p>
            <a:r>
              <a:rPr lang="en-US" dirty="0">
                <a:latin typeface="Century Gothic" panose="020B0502020202020204" pitchFamily="34" charset="0"/>
              </a:rPr>
              <a:t>Greenhouse Gas Emissions (CO2 Emissions Reduction)</a:t>
            </a:r>
          </a:p>
          <a:p>
            <a:r>
              <a:rPr lang="en-US" b="1" dirty="0">
                <a:latin typeface="Century Gothic" panose="020B0502020202020204" pitchFamily="34" charset="0"/>
              </a:rPr>
              <a:t>86,354,000kg CO2e</a:t>
            </a: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13379460-15B1-4396-89E4-C4FEEB4F8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285" y="120650"/>
            <a:ext cx="796163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Newark Anchor Buy Local – Climate Impact Program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F6C482-6D79-4291-A9FF-A1FF00C0FE87}"/>
              </a:ext>
            </a:extLst>
          </p:cNvPr>
          <p:cNvSpPr txBox="1"/>
          <p:nvPr/>
        </p:nvSpPr>
        <p:spPr>
          <a:xfrm>
            <a:off x="0" y="5994648"/>
            <a:ext cx="9144000" cy="8617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ヒラギノ明朝 ProN W3"/>
                <a:cs typeface="ヒラギノ明朝 ProN W3"/>
              </a:rPr>
              <a:t>Rutgers Business - Big Data Analytics  Climate Impact and Supply Chain/Procurement Impacts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4B59E3-2536-FC43-A494-81A01938913D}"/>
              </a:ext>
            </a:extLst>
          </p:cNvPr>
          <p:cNvSpPr txBox="1"/>
          <p:nvPr/>
        </p:nvSpPr>
        <p:spPr>
          <a:xfrm>
            <a:off x="2986088" y="1291938"/>
            <a:ext cx="1745369" cy="2923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</a:rPr>
              <a:t>Rutgers Tool #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</a:rPr>
              <a:t>6</a:t>
            </a:r>
            <a:endParaRPr lang="en-US" sz="13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FE8BD7-769E-8942-92DA-066A56E404AD}"/>
              </a:ext>
            </a:extLst>
          </p:cNvPr>
          <p:cNvSpPr/>
          <p:nvPr/>
        </p:nvSpPr>
        <p:spPr>
          <a:xfrm>
            <a:off x="0" y="4111982"/>
            <a:ext cx="9144000" cy="20590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20000"/>
              </a:spcAft>
              <a:buSzPct val="120000"/>
            </a:pPr>
            <a:r>
              <a:rPr lang="en-GB" altLang="en-US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Adaptation involves: </a:t>
            </a:r>
            <a:endParaRPr lang="en-GB" altLang="en-US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Aft>
                <a:spcPct val="20000"/>
              </a:spcAft>
              <a:buSzPct val="120000"/>
            </a:pPr>
            <a:r>
              <a:rPr lang="en-GB" altLang="en-US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Recognizing that the risk landscape is changing</a:t>
            </a:r>
          </a:p>
          <a:p>
            <a:pPr marL="727075" lvl="1" indent="-269875">
              <a:spcAft>
                <a:spcPct val="20000"/>
              </a:spcAft>
              <a:buSzPct val="120000"/>
            </a:pPr>
            <a:r>
              <a:rPr lang="en-GB" altLang="en-US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en-US" altLang="en-US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</a:t>
            </a:r>
            <a:r>
              <a:rPr lang="en-GB" altLang="en-US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decisions that allow likely impacts to be reduced or managed, and deploy adaptation actions that are flexible</a:t>
            </a:r>
          </a:p>
          <a:p>
            <a:pPr marL="727075" lvl="1" indent="-269875">
              <a:spcAft>
                <a:spcPct val="20000"/>
              </a:spcAft>
              <a:buSzPct val="120000"/>
            </a:pPr>
            <a:r>
              <a:rPr lang="en-GB" altLang="en-US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Adaptation actions need to be physical, financial, informational, governance and collaborative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775C07-8FC5-8344-8005-34DB22BA4A2A}"/>
              </a:ext>
            </a:extLst>
          </p:cNvPr>
          <p:cNvSpPr txBox="1"/>
          <p:nvPr/>
        </p:nvSpPr>
        <p:spPr>
          <a:xfrm>
            <a:off x="165735" y="1277620"/>
            <a:ext cx="88353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Climate risks - exposure, vulnerability, and hazard;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Assessing and managing climate risk is an increasingly routine component of risk management schemes and investment due diligence processes;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 is no universal method to assess climate risk; tools are available!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Obtaining the right data and information is an important early step in any climate risk process;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944A32-97F7-4CA4-A32B-8BB6D3FAA04F}"/>
              </a:ext>
            </a:extLst>
          </p:cNvPr>
          <p:cNvSpPr txBox="1"/>
          <p:nvPr/>
        </p:nvSpPr>
        <p:spPr>
          <a:xfrm>
            <a:off x="274690" y="654458"/>
            <a:ext cx="861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entury Gothic" panose="020B0502020202020204" pitchFamily="34" charset="0"/>
                <a:ea typeface="Verdana" panose="020B0604030504040204" pitchFamily="34" charset="0"/>
              </a:rPr>
              <a:t>In summary</a:t>
            </a:r>
          </a:p>
        </p:txBody>
      </p:sp>
    </p:spTree>
    <p:extLst>
      <p:ext uri="{BB962C8B-B14F-4D97-AF65-F5344CB8AC3E}">
        <p14:creationId xmlns:p14="http://schemas.microsoft.com/office/powerpoint/2010/main" val="4016057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>
            <a:extLst>
              <a:ext uri="{FF2B5EF4-FFF2-40B4-BE49-F238E27FC236}">
                <a16:creationId xmlns:a16="http://schemas.microsoft.com/office/drawing/2014/main" id="{AA0B2D5A-1310-4845-BFA8-71C3B675D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2990850"/>
            <a:ext cx="2676525" cy="428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rebuchet MS" panose="020B0603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57584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82AF9A56-B725-49AB-99C7-B7A3D8951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273175"/>
            <a:ext cx="68865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rebuchet MS" panose="020B0603020202020204" pitchFamily="34" charset="0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57584F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Dr. Kevin Lyons Ph.D.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57584F"/>
              </a:solidFill>
              <a:effectLst/>
              <a:uLnTx/>
              <a:uFillTx/>
              <a:latin typeface="Century Gothic" panose="020B0502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rebuchet MS" panose="020B0603020202020204" pitchFamily="34" charset="0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7584F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Associate Professor PP,</a:t>
            </a: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7584F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7584F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Supply Chain Management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rebuchet MS" panose="020B0603020202020204" pitchFamily="34" charset="0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57584F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Rutgers University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rebuchet MS" panose="020B0603020202020204" pitchFamily="34" charset="0"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57584F"/>
              </a:solidFill>
              <a:effectLst/>
              <a:uLnTx/>
              <a:uFillTx/>
              <a:latin typeface="Century Gothic" panose="020B0502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rebuchet MS" panose="020B0603020202020204" pitchFamily="34" charset="0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57584F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  <a:hlinkClick r:id="rId2"/>
              </a:rPr>
              <a:t>klyons@rutgers.edu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57584F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	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57584F"/>
              </a:solidFill>
              <a:effectLst/>
              <a:uLnTx/>
              <a:uFillTx/>
              <a:latin typeface="Century Gothic" panose="020B0502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74757" name="Picture 5">
            <a:extLst>
              <a:ext uri="{FF2B5EF4-FFF2-40B4-BE49-F238E27FC236}">
                <a16:creationId xmlns:a16="http://schemas.microsoft.com/office/drawing/2014/main" id="{B0B30D97-5B95-466D-BB4A-42D457078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3657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8CC6D-ECCC-47FD-B9FF-1886B231B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4102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3100" b="1" dirty="0">
                <a:solidFill>
                  <a:schemeClr val="tx2"/>
                </a:solidFill>
                <a:latin typeface="Century Gothic" panose="020B0502020202020204" pitchFamily="34" charset="0"/>
              </a:rPr>
              <a:t>Overview</a:t>
            </a:r>
          </a:p>
          <a:p>
            <a:pPr marL="457200" indent="-457200">
              <a:buFont typeface="Wingdings" charset="2"/>
              <a:buChar char="Ø"/>
              <a:defRPr/>
            </a:pPr>
            <a:r>
              <a:rPr lang="en-US" sz="3100" dirty="0">
                <a:solidFill>
                  <a:schemeClr val="tx2"/>
                </a:solidFill>
                <a:latin typeface="Century Gothic" panose="020B0502020202020204" pitchFamily="34" charset="0"/>
              </a:rPr>
              <a:t>Background</a:t>
            </a:r>
          </a:p>
          <a:p>
            <a:pPr marL="457200" indent="-457200">
              <a:buFont typeface="Wingdings" charset="2"/>
              <a:buChar char="Ø"/>
              <a:defRPr/>
            </a:pPr>
            <a:r>
              <a:rPr lang="en-US" sz="3100" dirty="0">
                <a:solidFill>
                  <a:schemeClr val="tx2"/>
                </a:solidFill>
                <a:latin typeface="Century Gothic" panose="020B0502020202020204" pitchFamily="34" charset="0"/>
              </a:rPr>
              <a:t>Case for Climate Action</a:t>
            </a:r>
          </a:p>
          <a:p>
            <a:pPr marL="457200" indent="-457200">
              <a:buFont typeface="Wingdings" charset="2"/>
              <a:buChar char="Ø"/>
              <a:defRPr/>
            </a:pPr>
            <a:r>
              <a:rPr lang="en-US" sz="3100" dirty="0">
                <a:solidFill>
                  <a:schemeClr val="tx2"/>
                </a:solidFill>
                <a:latin typeface="Century Gothic" panose="020B0502020202020204" pitchFamily="34" charset="0"/>
              </a:rPr>
              <a:t>Supply Chain Climate Research</a:t>
            </a:r>
          </a:p>
          <a:p>
            <a:pPr marL="457200" indent="-457200">
              <a:buFont typeface="Wingdings" charset="2"/>
              <a:buChar char="Ø"/>
              <a:defRPr/>
            </a:pPr>
            <a:r>
              <a:rPr lang="en-US" sz="3100" dirty="0">
                <a:solidFill>
                  <a:schemeClr val="tx2"/>
                </a:solidFill>
                <a:latin typeface="Century Gothic" panose="020B0502020202020204" pitchFamily="34" charset="0"/>
              </a:rPr>
              <a:t>Climate Resilience Tools </a:t>
            </a:r>
          </a:p>
        </p:txBody>
      </p:sp>
      <p:pic>
        <p:nvPicPr>
          <p:cNvPr id="32771" name="Picture 1" descr="Better_Your_Business_200x150.jpg">
            <a:extLst>
              <a:ext uri="{FF2B5EF4-FFF2-40B4-BE49-F238E27FC236}">
                <a16:creationId xmlns:a16="http://schemas.microsoft.com/office/drawing/2014/main" id="{2D3335E1-C3D5-4BC1-8282-F88CAC7A7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4862512"/>
            <a:ext cx="2101850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11">
            <a:extLst>
              <a:ext uri="{FF2B5EF4-FFF2-40B4-BE49-F238E27FC236}">
                <a16:creationId xmlns:a16="http://schemas.microsoft.com/office/drawing/2014/main" id="{78F789F6-6C4A-4E5C-A38C-263C12DDF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3867035"/>
            <a:ext cx="1651000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2">
            <a:extLst>
              <a:ext uri="{FF2B5EF4-FFF2-40B4-BE49-F238E27FC236}">
                <a16:creationId xmlns:a16="http://schemas.microsoft.com/office/drawing/2014/main" id="{C46CDBB7-97A4-4E66-8C7C-2A77F9F7F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914400"/>
            <a:ext cx="1552575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5">
            <a:extLst>
              <a:ext uri="{FF2B5EF4-FFF2-40B4-BE49-F238E27FC236}">
                <a16:creationId xmlns:a16="http://schemas.microsoft.com/office/drawing/2014/main" id="{EB6A92D6-5CE0-473A-B74B-FC6FC09DB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33" y="4281487"/>
            <a:ext cx="18002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12">
            <a:extLst>
              <a:ext uri="{FF2B5EF4-FFF2-40B4-BE49-F238E27FC236}">
                <a16:creationId xmlns:a16="http://schemas.microsoft.com/office/drawing/2014/main" id="{EDBFCFAE-9256-4CB1-BEC5-010EE6F28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3" t="71977" r="22356" b="18645"/>
          <a:stretch>
            <a:fillRect/>
          </a:stretch>
        </p:blipFill>
        <p:spPr bwMode="auto">
          <a:xfrm>
            <a:off x="6878205" y="2249487"/>
            <a:ext cx="18288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A5FFDEF8-7D47-2A40-8923-3F441F25CF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80" y="3286803"/>
            <a:ext cx="2606325" cy="32900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8884DF-2B6F-C142-B741-1B256AC794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7603" y="1179093"/>
            <a:ext cx="2058482" cy="71362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5F2F3D5-CFC5-EB4B-9E06-17DDE173C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058" y="4003796"/>
            <a:ext cx="1585302" cy="237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9D5C5A-8E6B-42A2-B467-8C8EFA388E12}"/>
              </a:ext>
            </a:extLst>
          </p:cNvPr>
          <p:cNvSpPr/>
          <p:nvPr/>
        </p:nvSpPr>
        <p:spPr>
          <a:xfrm>
            <a:off x="4325938" y="854075"/>
            <a:ext cx="4754562" cy="57927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01717" algn="l"/>
                <a:tab pos="453862" algn="l"/>
                <a:tab pos="1121208" algn="l"/>
                <a:tab pos="1443955" algn="l"/>
                <a:tab pos="1766702" algn="l"/>
                <a:tab pos="2654255" algn="l"/>
                <a:tab pos="3622495" algn="l"/>
              </a:tabLst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Current Board Membership:</a:t>
            </a:r>
          </a:p>
          <a:p>
            <a:pPr marL="302575" marR="0" lvl="0" indent="-302575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01717" algn="l"/>
                <a:tab pos="453862" algn="l"/>
                <a:tab pos="1121208" algn="l"/>
                <a:tab pos="1443955" algn="l"/>
                <a:tab pos="1766702" algn="l"/>
                <a:tab pos="2654255" algn="l"/>
                <a:tab pos="3622495" algn="l"/>
              </a:tabLst>
              <a:defRPr/>
            </a:pPr>
            <a:r>
              <a:rPr kumimoji="0" lang="en-US" sz="12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Rutgers Climate Action Office; Co-Director</a:t>
            </a:r>
          </a:p>
          <a:p>
            <a:pPr marL="302575" marR="0" lvl="0" indent="-302575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01717" algn="l"/>
                <a:tab pos="453862" algn="l"/>
                <a:tab pos="1121208" algn="l"/>
                <a:tab pos="1443955" algn="l"/>
                <a:tab pos="1766702" algn="l"/>
                <a:tab pos="2654255" algn="l"/>
                <a:tab pos="3622495" algn="l"/>
              </a:tabLst>
              <a:defRPr/>
            </a:pPr>
            <a:r>
              <a:rPr kumimoji="0" lang="en-US" sz="12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NJ Council on the Green Economy</a:t>
            </a:r>
          </a:p>
          <a:p>
            <a:pPr marL="302575" marR="0" lvl="0" indent="-302575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01717" algn="l"/>
                <a:tab pos="453862" algn="l"/>
                <a:tab pos="1121208" algn="l"/>
                <a:tab pos="1443955" algn="l"/>
                <a:tab pos="1766702" algn="l"/>
                <a:tab pos="2654255" algn="l"/>
                <a:tab pos="3622495" algn="l"/>
              </a:tabLst>
              <a:defRPr/>
            </a:pPr>
            <a:r>
              <a:rPr kumimoji="0" lang="en-US" sz="12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NJ Recycling Market Development Council</a:t>
            </a:r>
          </a:p>
          <a:p>
            <a:pPr marL="302575" marR="0" lvl="0" indent="-302575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01717" algn="l"/>
                <a:tab pos="453862" algn="l"/>
                <a:tab pos="1121208" algn="l"/>
                <a:tab pos="1443955" algn="l"/>
                <a:tab pos="1766702" algn="l"/>
                <a:tab pos="2654255" algn="l"/>
                <a:tab pos="3622495" algn="l"/>
              </a:tabLst>
              <a:defRPr/>
            </a:pPr>
            <a:r>
              <a:rPr kumimoji="0" lang="en-US" sz="12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Newark Equitable Growth Advisory Commission</a:t>
            </a:r>
          </a:p>
          <a:p>
            <a:pPr marL="302575" marR="0" lvl="0" indent="-302575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01717" algn="l"/>
                <a:tab pos="453862" algn="l"/>
                <a:tab pos="1121208" algn="l"/>
                <a:tab pos="1443955" algn="l"/>
                <a:tab pos="1766702" algn="l"/>
                <a:tab pos="2654255" algn="l"/>
                <a:tab pos="3622495" algn="l"/>
              </a:tabLst>
              <a:defRPr/>
            </a:pPr>
            <a:r>
              <a:rPr kumimoji="0" lang="en-US" sz="12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Rutgers Institute for Corporate Social Innovation </a:t>
            </a:r>
          </a:p>
          <a:p>
            <a:pPr marL="302575" marR="0" lvl="0" indent="-302575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01717" algn="l"/>
                <a:tab pos="453862" algn="l"/>
                <a:tab pos="1121208" algn="l"/>
                <a:tab pos="1443955" algn="l"/>
                <a:tab pos="1766702" algn="l"/>
                <a:tab pos="2654255" algn="l"/>
                <a:tab pos="3622495" algn="l"/>
              </a:tabLst>
              <a:defRPr/>
            </a:pPr>
            <a:r>
              <a:rPr kumimoji="0" lang="en-US" sz="12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Rutgers Global Health Institute (Core Faculty Member)</a:t>
            </a:r>
          </a:p>
          <a:p>
            <a:pPr marL="302575" marR="0" lvl="0" indent="-302575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01717" algn="l"/>
                <a:tab pos="453862" algn="l"/>
                <a:tab pos="1121208" algn="l"/>
                <a:tab pos="1443955" algn="l"/>
                <a:tab pos="1766702" algn="l"/>
                <a:tab pos="2654255" algn="l"/>
                <a:tab pos="3622495" algn="l"/>
              </a:tabLst>
              <a:defRPr/>
            </a:pPr>
            <a:r>
              <a:rPr kumimoji="0" lang="en-US" sz="12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Rutgers Center for African Studies </a:t>
            </a:r>
          </a:p>
          <a:p>
            <a:pPr marL="302575" marR="0" lvl="0" indent="-302575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01717" algn="l"/>
                <a:tab pos="453862" algn="l"/>
                <a:tab pos="1121208" algn="l"/>
                <a:tab pos="1443955" algn="l"/>
                <a:tab pos="1766702" algn="l"/>
                <a:tab pos="2654255" algn="l"/>
                <a:tab pos="3622495" algn="l"/>
              </a:tabLst>
              <a:defRPr/>
            </a:pPr>
            <a:r>
              <a:rPr kumimoji="0" lang="en-US" sz="12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Rutgers Office for the Promotion of Women in Science, Engineering &amp; Mathematics (</a:t>
            </a:r>
            <a:r>
              <a:rPr kumimoji="0" lang="en-US" sz="123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WiSEM</a:t>
            </a:r>
            <a:r>
              <a:rPr kumimoji="0" lang="en-US" sz="12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) </a:t>
            </a:r>
          </a:p>
          <a:p>
            <a:pPr marL="302575" marR="0" lvl="0" indent="-302575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01717" algn="l"/>
                <a:tab pos="453862" algn="l"/>
                <a:tab pos="1121208" algn="l"/>
                <a:tab pos="1443955" algn="l"/>
                <a:tab pos="1766702" algn="l"/>
                <a:tab pos="2654255" algn="l"/>
                <a:tab pos="3622495" algn="l"/>
              </a:tabLst>
              <a:defRPr/>
            </a:pPr>
            <a:r>
              <a:rPr kumimoji="0" lang="en-US" sz="12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Rutgers Earth, Ocean and Atmospheric Science Institute</a:t>
            </a:r>
          </a:p>
          <a:p>
            <a:pPr marL="302575" marR="0" lvl="0" indent="-302575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01717" algn="l"/>
                <a:tab pos="453862" algn="l"/>
                <a:tab pos="1121208" algn="l"/>
                <a:tab pos="1443955" algn="l"/>
                <a:tab pos="1766702" algn="l"/>
                <a:tab pos="2654255" algn="l"/>
                <a:tab pos="3622495" algn="l"/>
              </a:tabLst>
              <a:defRPr/>
            </a:pPr>
            <a:r>
              <a:rPr kumimoji="0" lang="en-US" sz="12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Rutgers EOHSI Division of Global Environmental Health</a:t>
            </a:r>
          </a:p>
          <a:p>
            <a:pPr marL="302575" marR="0" lvl="0" indent="-302575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01717" algn="l"/>
                <a:tab pos="453862" algn="l"/>
                <a:tab pos="1121208" algn="l"/>
                <a:tab pos="1443955" algn="l"/>
                <a:tab pos="1766702" algn="l"/>
                <a:tab pos="2654255" algn="l"/>
                <a:tab pos="3622495" algn="l"/>
              </a:tabLst>
              <a:defRPr/>
            </a:pPr>
            <a:endParaRPr kumimoji="0" lang="en-US" sz="12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01717" algn="l"/>
                <a:tab pos="453862" algn="l"/>
                <a:tab pos="1121208" algn="l"/>
                <a:tab pos="1443955" algn="l"/>
                <a:tab pos="1766702" algn="l"/>
                <a:tab pos="2654255" algn="l"/>
                <a:tab pos="3622495" algn="l"/>
              </a:tabLst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Member:</a:t>
            </a:r>
          </a:p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01717" algn="l"/>
                <a:tab pos="453862" algn="l"/>
                <a:tab pos="1121208" algn="l"/>
                <a:tab pos="1443955" algn="l"/>
                <a:tab pos="1766702" algn="l"/>
                <a:tab pos="2654255" algn="l"/>
                <a:tab pos="3622495" algn="l"/>
              </a:tabLst>
              <a:defRPr/>
            </a:pPr>
            <a:r>
              <a:rPr kumimoji="0" lang="en-US" sz="12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Institute for Supply Management (ISM)</a:t>
            </a:r>
          </a:p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01717" algn="l"/>
                <a:tab pos="453862" algn="l"/>
                <a:tab pos="1121208" algn="l"/>
                <a:tab pos="1443955" algn="l"/>
                <a:tab pos="1766702" algn="l"/>
                <a:tab pos="2654255" algn="l"/>
                <a:tab pos="3622495" algn="l"/>
              </a:tabLst>
              <a:defRPr/>
            </a:pPr>
            <a:r>
              <a:rPr kumimoji="0" lang="en-US" sz="12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Chartered Institute of Procurement and Supply (CIPS)</a:t>
            </a:r>
          </a:p>
          <a:p>
            <a:pPr marL="302575" marR="0" lvl="0" indent="-302575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01717" algn="l"/>
                <a:tab pos="453862" algn="l"/>
                <a:tab pos="1121208" algn="l"/>
                <a:tab pos="1443955" algn="l"/>
                <a:tab pos="1766702" algn="l"/>
                <a:tab pos="2654255" algn="l"/>
                <a:tab pos="3622495" algn="l"/>
              </a:tabLst>
              <a:defRPr/>
            </a:pPr>
            <a:endParaRPr kumimoji="0" lang="en-US" sz="12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01717" algn="l"/>
                <a:tab pos="453862" algn="l"/>
                <a:tab pos="1121208" algn="l"/>
                <a:tab pos="1443955" algn="l"/>
                <a:tab pos="1766702" algn="l"/>
                <a:tab pos="2654255" algn="l"/>
                <a:tab pos="3622495" algn="l"/>
              </a:tabLst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Current Significant Research Project:</a:t>
            </a:r>
          </a:p>
          <a:p>
            <a:pPr marL="302575" marR="0" lvl="0" indent="-302575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01717" algn="l"/>
                <a:tab pos="453862" algn="l"/>
                <a:tab pos="1121208" algn="l"/>
                <a:tab pos="1443955" algn="l"/>
                <a:tab pos="1766702" algn="l"/>
                <a:tab pos="2654255" algn="l"/>
                <a:tab pos="3622495" algn="l"/>
              </a:tabLst>
              <a:defRPr/>
            </a:pPr>
            <a:r>
              <a:rPr kumimoji="0" lang="en-US" sz="12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Newark 2020-Buy Local  (Researcher, Board Member)</a:t>
            </a:r>
          </a:p>
          <a:p>
            <a:pPr marL="302575" marR="0" lvl="0" indent="-302575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01717" algn="l"/>
                <a:tab pos="453862" algn="l"/>
                <a:tab pos="1121208" algn="l"/>
                <a:tab pos="1443955" algn="l"/>
                <a:tab pos="1766702" algn="l"/>
                <a:tab pos="2654255" algn="l"/>
                <a:tab pos="3622495" algn="l"/>
              </a:tabLst>
              <a:defRPr/>
            </a:pPr>
            <a:r>
              <a:rPr kumimoji="0" lang="en-US" sz="12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Newark Anchor Collaborative (Member, Researcher)</a:t>
            </a:r>
          </a:p>
          <a:p>
            <a:pPr marL="302575" marR="0" lvl="0" indent="-302575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01717" algn="l"/>
                <a:tab pos="453862" algn="l"/>
                <a:tab pos="1121208" algn="l"/>
                <a:tab pos="1443955" algn="l"/>
                <a:tab pos="1766702" algn="l"/>
                <a:tab pos="2654255" algn="l"/>
                <a:tab pos="3622495" algn="l"/>
              </a:tabLst>
              <a:defRPr/>
            </a:pPr>
            <a:r>
              <a:rPr kumimoji="0" lang="en-US" sz="12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NJEDA (NJMEP Grant) NJ Manufacturing Research (NJMEP Board of Trustees)</a:t>
            </a:r>
          </a:p>
          <a:p>
            <a:pPr marL="302575" marR="0" lvl="0" indent="-302575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01717" algn="l"/>
                <a:tab pos="453862" algn="l"/>
                <a:tab pos="1121208" algn="l"/>
                <a:tab pos="1443955" algn="l"/>
                <a:tab pos="1766702" algn="l"/>
                <a:tab pos="2654255" algn="l"/>
                <a:tab pos="3622495" algn="l"/>
              </a:tabLst>
              <a:defRPr/>
            </a:pPr>
            <a:r>
              <a:rPr kumimoji="0" lang="en-US" sz="12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Center of Accelerated Real Time Analytics an NSF Industry/University Cooperative   </a:t>
            </a:r>
          </a:p>
          <a:p>
            <a:pPr marL="403433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01717" algn="l"/>
                <a:tab pos="453862" algn="l"/>
                <a:tab pos="1121208" algn="l"/>
                <a:tab pos="1443955" algn="l"/>
                <a:tab pos="1766702" algn="l"/>
                <a:tab pos="2654255" algn="l"/>
                <a:tab pos="3622495" algn="l"/>
              </a:tabLst>
              <a:defRPr/>
            </a:pPr>
            <a:r>
              <a:rPr kumimoji="0" lang="en-US" sz="12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 Research Center (Researcher)</a:t>
            </a:r>
          </a:p>
          <a:p>
            <a:pPr marL="302575" marR="0" lvl="0" indent="-302575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01717" algn="l"/>
                <a:tab pos="453862" algn="l"/>
                <a:tab pos="1121208" algn="l"/>
                <a:tab pos="1443955" algn="l"/>
                <a:tab pos="1766702" algn="l"/>
                <a:tab pos="2654255" algn="l"/>
                <a:tab pos="3622495" algn="l"/>
              </a:tabLst>
              <a:defRPr/>
            </a:pPr>
            <a:r>
              <a:rPr kumimoji="0" lang="en-US" sz="12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Rutgers Energy Institute (Associate Director)</a:t>
            </a:r>
          </a:p>
          <a:p>
            <a:pPr marL="302575" marR="0" lvl="0" indent="-302575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01717" algn="l"/>
                <a:tab pos="453862" algn="l"/>
                <a:tab pos="1121208" algn="l"/>
                <a:tab pos="1443955" algn="l"/>
                <a:tab pos="1766702" algn="l"/>
                <a:tab pos="2654255" algn="l"/>
                <a:tab pos="3622495" algn="l"/>
              </a:tabLst>
              <a:defRPr/>
            </a:pPr>
            <a:r>
              <a:rPr kumimoji="0" lang="en-US" sz="12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Rutgers </a:t>
            </a:r>
            <a:r>
              <a:rPr kumimoji="0" lang="en-US" sz="123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EcoComplex</a:t>
            </a:r>
            <a:r>
              <a:rPr kumimoji="0" lang="en-US" sz="12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 (Researcher)</a:t>
            </a:r>
          </a:p>
          <a:p>
            <a:pPr marL="302575" marR="0" lvl="0" indent="-302575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01717" algn="l"/>
                <a:tab pos="453862" algn="l"/>
                <a:tab pos="1121208" algn="l"/>
                <a:tab pos="1443955" algn="l"/>
                <a:tab pos="1766702" algn="l"/>
                <a:tab pos="2654255" algn="l"/>
                <a:tab pos="3622495" algn="l"/>
              </a:tabLst>
              <a:defRPr/>
            </a:pPr>
            <a:r>
              <a:rPr kumimoji="0" lang="en-US" sz="12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Rutgers Edison Papers (Board Member and Researcher)</a:t>
            </a:r>
          </a:p>
          <a:p>
            <a:pPr marL="302575" marR="0" lvl="0" indent="-302575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01717" algn="l"/>
                <a:tab pos="453862" algn="l"/>
                <a:tab pos="1121208" algn="l"/>
                <a:tab pos="1443955" algn="l"/>
                <a:tab pos="1766702" algn="l"/>
                <a:tab pos="2654255" algn="l"/>
                <a:tab pos="3622495" algn="l"/>
              </a:tabLst>
              <a:defRPr/>
            </a:pPr>
            <a:r>
              <a:rPr kumimoji="0" lang="en-US" sz="12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DOE Supply Chain Risk Roundtable (Researcher)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D01EEA-8885-4C5D-BB98-AA29D45CAEC0}"/>
              </a:ext>
            </a:extLst>
          </p:cNvPr>
          <p:cNvSpPr/>
          <p:nvPr/>
        </p:nvSpPr>
        <p:spPr>
          <a:xfrm>
            <a:off x="268288" y="819150"/>
            <a:ext cx="3765550" cy="5956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Kevin Lyons, Ph.D. </a:t>
            </a:r>
          </a:p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Rutgers – 33 Years (Faculty-CPO)</a:t>
            </a:r>
          </a:p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St. Peter’s Medical Center – 2 Years</a:t>
            </a:r>
          </a:p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U.S. Air Force – 6 years</a:t>
            </a:r>
          </a:p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Ph.D. Supply Chain Management and Environmental Management</a:t>
            </a:r>
          </a:p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Areas of Research/Work:</a:t>
            </a:r>
          </a:p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52146" marR="0" lvl="0" indent="-252146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Procurement – Supply Chain Management</a:t>
            </a:r>
          </a:p>
          <a:p>
            <a:pPr marL="252146" marR="0" lvl="0" indent="-252146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Supplier Diversity </a:t>
            </a:r>
          </a:p>
          <a:p>
            <a:pPr marL="252146" marR="0" lvl="0" indent="-252146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Economic Development – Social Impact – Social Determinants of Health (Newark 2020)</a:t>
            </a:r>
          </a:p>
          <a:p>
            <a:pPr marL="252146" marR="0" lvl="0" indent="-252146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Complex Decision Analysis</a:t>
            </a:r>
          </a:p>
          <a:p>
            <a:pPr marL="252146" marR="0" lvl="0" indent="-252146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Manufacturing </a:t>
            </a:r>
          </a:p>
          <a:p>
            <a:pPr marL="252146" marR="0" lvl="0" indent="-252146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Supply Chain Workforce Development</a:t>
            </a:r>
          </a:p>
          <a:p>
            <a:pPr marL="252146" marR="0" lvl="0" indent="-252146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Environmental Sustainability</a:t>
            </a:r>
          </a:p>
          <a:p>
            <a:pPr marL="252146" marR="0" lvl="0" indent="-252146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Mandela Washington Fellowship</a:t>
            </a:r>
          </a:p>
          <a:p>
            <a:pPr marL="252146" marR="0" lvl="0" indent="-252146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Sub-Saharan Africa Agriculture and Entrepreneurship</a:t>
            </a:r>
          </a:p>
        </p:txBody>
      </p:sp>
      <p:sp>
        <p:nvSpPr>
          <p:cNvPr id="33796" name="Slide Number Placeholder 5">
            <a:extLst>
              <a:ext uri="{FF2B5EF4-FFF2-40B4-BE49-F238E27FC236}">
                <a16:creationId xmlns:a16="http://schemas.microsoft.com/office/drawing/2014/main" id="{00421778-7ED2-45CC-8F36-9EBB4FB2FA3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30EC2B-262D-4BE0-B30D-ABA1EA5A0E2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 descr="greenhouse_effec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2" descr="causes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863975"/>
            <a:ext cx="3419475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F727AC-0A2D-4E38-A78B-227C0BCAD13F}"/>
              </a:ext>
            </a:extLst>
          </p:cNvPr>
          <p:cNvSpPr txBox="1"/>
          <p:nvPr/>
        </p:nvSpPr>
        <p:spPr>
          <a:xfrm>
            <a:off x="120015" y="4477435"/>
            <a:ext cx="18745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For many companies, at least 75% of carbon emissions are from the supply chain. </a:t>
            </a:r>
          </a:p>
        </p:txBody>
      </p:sp>
    </p:spTree>
    <p:extLst>
      <p:ext uri="{BB962C8B-B14F-4D97-AF65-F5344CB8AC3E}">
        <p14:creationId xmlns:p14="http://schemas.microsoft.com/office/powerpoint/2010/main" val="274468651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988"/>
            <a:ext cx="9137650" cy="692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830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id="{5910668A-AF91-45DD-8761-6294ED319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" y="685800"/>
            <a:ext cx="82296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2920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</a:tabLst>
            </a:pPr>
            <a:r>
              <a:rPr lang="en-US" altLang="en-US" sz="3200" b="1">
                <a:latin typeface="Century Gothic" panose="020B0502020202020204" pitchFamily="34" charset="0"/>
              </a:rPr>
              <a:t>Why consider the environment?</a:t>
            </a: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99107587-9EB7-4702-B5BC-F2B18B5D00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013" y="1600200"/>
            <a:ext cx="6986587" cy="4876800"/>
          </a:xfrm>
        </p:spPr>
        <p:txBody>
          <a:bodyPr rIns="129200"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 typeface="Times New Roman" panose="02020603050405020304" pitchFamily="18" charset="0"/>
              <a:buNone/>
              <a:tabLst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</a:tabLst>
            </a:pPr>
            <a:r>
              <a:rPr lang="en-US" altLang="en-US" sz="2800" dirty="0">
                <a:latin typeface="Century Gothic" panose="020B0502020202020204" pitchFamily="34" charset="0"/>
                <a:ea typeface="ヒラギノ明朝 ProN W3"/>
                <a:cs typeface="ヒラギノ明朝 ProN W3"/>
              </a:rPr>
              <a:t>Supply Chain Management with a </a:t>
            </a:r>
            <a:r>
              <a:rPr lang="ja-JP" altLang="en-US" sz="2800" dirty="0">
                <a:latin typeface="Century Gothic" panose="020B0502020202020204" pitchFamily="34" charset="0"/>
                <a:ea typeface="ヒラギノ明朝 ProN W3"/>
                <a:cs typeface="ヒラギノ明朝 ProN W3"/>
              </a:rPr>
              <a:t>‘</a:t>
            </a:r>
            <a:r>
              <a:rPr lang="en-US" altLang="en-US" sz="2800" dirty="0">
                <a:latin typeface="Century Gothic" panose="020B0502020202020204" pitchFamily="34" charset="0"/>
                <a:ea typeface="ヒラギノ明朝 ProN W3"/>
                <a:cs typeface="ヒラギノ明朝 ProN W3"/>
              </a:rPr>
              <a:t>DfE</a:t>
            </a:r>
            <a:r>
              <a:rPr lang="ja-JP" altLang="en-US" sz="2800" dirty="0">
                <a:latin typeface="Century Gothic" panose="020B0502020202020204" pitchFamily="34" charset="0"/>
                <a:ea typeface="ヒラギノ明朝 ProN W3"/>
                <a:cs typeface="ヒラギノ明朝 ProN W3"/>
              </a:rPr>
              <a:t>’</a:t>
            </a:r>
            <a:r>
              <a:rPr lang="en-US" altLang="en-US" sz="2800" dirty="0">
                <a:latin typeface="Century Gothic" panose="020B0502020202020204" pitchFamily="34" charset="0"/>
                <a:ea typeface="ヒラギノ明朝 ProN W3"/>
                <a:cs typeface="ヒラギノ明朝 ProN W3"/>
              </a:rPr>
              <a:t> mindset can:</a:t>
            </a:r>
          </a:p>
          <a:p>
            <a:pPr eaLnBrk="1" hangingPunct="1">
              <a:lnSpc>
                <a:spcPct val="90000"/>
              </a:lnSpc>
              <a:tabLst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</a:tabLst>
            </a:pPr>
            <a:r>
              <a:rPr lang="en-US" altLang="en-US" sz="2800" dirty="0">
                <a:latin typeface="Century Gothic" panose="020B0502020202020204" pitchFamily="34" charset="0"/>
                <a:ea typeface="ヒラギノ明朝 ProN W3"/>
                <a:cs typeface="ヒラギノ明朝 ProN W3"/>
              </a:rPr>
              <a:t>Reduce energy and water consumption (which can reduce costs)</a:t>
            </a:r>
          </a:p>
          <a:p>
            <a:pPr eaLnBrk="1" hangingPunct="1">
              <a:lnSpc>
                <a:spcPct val="90000"/>
              </a:lnSpc>
              <a:tabLst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</a:tabLst>
            </a:pPr>
            <a:r>
              <a:rPr lang="en-US" altLang="en-US" sz="2800" dirty="0">
                <a:latin typeface="Century Gothic" panose="020B0502020202020204" pitchFamily="34" charset="0"/>
                <a:ea typeface="ヒラギノ明朝 ProN W3"/>
                <a:cs typeface="ヒラギノ明朝 ProN W3"/>
              </a:rPr>
              <a:t>Improve resource use efficiency</a:t>
            </a:r>
          </a:p>
          <a:p>
            <a:pPr eaLnBrk="1" hangingPunct="1">
              <a:lnSpc>
                <a:spcPct val="90000"/>
              </a:lnSpc>
              <a:tabLst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</a:tabLst>
            </a:pPr>
            <a:r>
              <a:rPr lang="en-US" altLang="en-US" sz="2800" dirty="0">
                <a:latin typeface="Century Gothic" panose="020B0502020202020204" pitchFamily="34" charset="0"/>
                <a:ea typeface="ヒラギノ明朝 ProN W3"/>
                <a:cs typeface="ヒラギノ明朝 ProN W3"/>
              </a:rPr>
              <a:t>Reduce waste (which can reduce waste disposal costs); archaeology</a:t>
            </a:r>
          </a:p>
          <a:p>
            <a:pPr eaLnBrk="1" hangingPunct="1">
              <a:lnSpc>
                <a:spcPct val="90000"/>
              </a:lnSpc>
              <a:tabLst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</a:tabLst>
            </a:pPr>
            <a:r>
              <a:rPr lang="en-US" altLang="en-US" sz="2800" dirty="0">
                <a:latin typeface="Century Gothic" panose="020B0502020202020204" pitchFamily="34" charset="0"/>
                <a:ea typeface="ヒラギノ明朝 ProN W3"/>
                <a:cs typeface="ヒラギノ明朝 ProN W3"/>
              </a:rPr>
              <a:t>Reduce environmental health impacts of goods and services.</a:t>
            </a:r>
          </a:p>
          <a:p>
            <a:pPr eaLnBrk="1" hangingPunct="1">
              <a:lnSpc>
                <a:spcPct val="90000"/>
              </a:lnSpc>
              <a:tabLst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</a:tabLst>
            </a:pPr>
            <a:r>
              <a:rPr lang="en-US" altLang="en-US" sz="2800" dirty="0">
                <a:latin typeface="Century Gothic" panose="020B0502020202020204" pitchFamily="34" charset="0"/>
                <a:ea typeface="ヒラギノ明朝 ProN W3"/>
                <a:cs typeface="ヒラギノ明朝 ProN W3"/>
              </a:rPr>
              <a:t>Potential post-consumer feedstock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6481A4-4A4F-4749-AD9B-6B80AF34A9F6}"/>
              </a:ext>
            </a:extLst>
          </p:cNvPr>
          <p:cNvSpPr txBox="1"/>
          <p:nvPr/>
        </p:nvSpPr>
        <p:spPr>
          <a:xfrm>
            <a:off x="6629400" y="1776413"/>
            <a:ext cx="2387600" cy="3786187"/>
          </a:xfrm>
          <a:prstGeom prst="rect">
            <a:avLst/>
          </a:prstGeom>
          <a:solidFill>
            <a:srgbClr val="CCFFCC"/>
          </a:solidFill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ヒラギノ明朝 ProN W3"/>
                <a:cs typeface="Times New Roman Italic" charset="0"/>
                <a:sym typeface="Times New Roman Italic" charset="0"/>
              </a:rPr>
              <a:t>Potential Benefits: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ヒラギノ明朝 ProN W3"/>
                <a:cs typeface="Times New Roman Italic" charset="0"/>
                <a:sym typeface="Times New Roman Italic" charset="0"/>
              </a:rPr>
              <a:t>Improves Agility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ヒラギノ明朝 ProN W3"/>
                <a:cs typeface="Times New Roman Italic" charset="0"/>
                <a:sym typeface="Times New Roman Italic" charset="0"/>
              </a:rPr>
              <a:t>Increases Adaptability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ヒラギノ明朝 ProN W3"/>
                <a:cs typeface="Times New Roman Italic" charset="0"/>
                <a:sym typeface="Times New Roman Italic" charset="0"/>
              </a:rPr>
              <a:t>Promotes Alignment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ヒラギノ明朝 ProN W3"/>
                <a:cs typeface="Times New Roman Italic" charset="0"/>
                <a:sym typeface="Times New Roman Italic" charset="0"/>
              </a:rPr>
              <a:t>Bring Value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ヒラギノ明朝 ProN W3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F54036-A269-2443-BDE8-B3C714991D7A}"/>
              </a:ext>
            </a:extLst>
          </p:cNvPr>
          <p:cNvSpPr txBox="1"/>
          <p:nvPr/>
        </p:nvSpPr>
        <p:spPr>
          <a:xfrm>
            <a:off x="6656387" y="5696634"/>
            <a:ext cx="238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latin typeface="Century Gothic" panose="020B0502020202020204" pitchFamily="34" charset="0"/>
                <a:ea typeface="ヒラギノ明朝 ProN W3"/>
                <a:cs typeface="ヒラギノ明朝 ProN W3"/>
              </a:rPr>
              <a:t>DfE-Design-for-the-Environment </a:t>
            </a:r>
            <a:endParaRPr lang="en-US" dirty="0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B6CA9C02-35CA-4CC5-8BD0-A318AA748DA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914400"/>
            <a:ext cx="8229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900">
                <a:latin typeface="Century Gothic" panose="020B0502020202020204" pitchFamily="34" charset="0"/>
              </a:rPr>
              <a:t>Rutgers University </a:t>
            </a:r>
            <a:br>
              <a:rPr lang="en-US" altLang="en-US" sz="2900">
                <a:latin typeface="Century Gothic" panose="020B0502020202020204" pitchFamily="34" charset="0"/>
              </a:rPr>
            </a:br>
            <a:r>
              <a:rPr lang="en-US" altLang="en-US" sz="2900" b="1">
                <a:latin typeface="Century Gothic" panose="020B0502020202020204" pitchFamily="34" charset="0"/>
              </a:rPr>
              <a:t>Product Carbon/Climate Impact Research</a:t>
            </a:r>
            <a:r>
              <a:rPr lang="en-US" altLang="en-US" sz="290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2E7D521F-9AF8-4712-B5C0-9E6FCC9B096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2400" y="1981200"/>
            <a:ext cx="8839200" cy="4525963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Century Gothic" panose="020B0502020202020204" pitchFamily="34" charset="0"/>
              </a:rPr>
              <a:t>Measuring carbon emissions at every step of the supply chain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Century Gothic" panose="020B0502020202020204" pitchFamily="34" charset="0"/>
              </a:rPr>
              <a:t>could lead to valuable energy and cost saving opportunities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Century Gothic" panose="020B0502020202020204" pitchFamily="34" charset="0"/>
              </a:rPr>
              <a:t>(for the General Public, Rutgers, and our Manufacturers).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Century Gothic" panose="020B0502020202020204" pitchFamily="34" charset="0"/>
              </a:rPr>
              <a:t>“Carbon Footprinting” is a way to  measure the impact human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Century Gothic" panose="020B0502020202020204" pitchFamily="34" charset="0"/>
              </a:rPr>
              <a:t>activities have on the environment, in terms of the amount of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Century Gothic" panose="020B0502020202020204" pitchFamily="34" charset="0"/>
              </a:rPr>
              <a:t>greenhouse gases produced, measured in units of carbon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Century Gothic" panose="020B0502020202020204" pitchFamily="34" charset="0"/>
              </a:rPr>
              <a:t>dioxide.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200" i="1">
              <a:latin typeface="Century Gothic" panose="020B0502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Century Gothic" panose="020B0502020202020204" pitchFamily="34" charset="0"/>
              </a:rPr>
              <a:t>Rutgers Carbon Reduction Label Concept</a:t>
            </a:r>
            <a:r>
              <a:rPr lang="en-US" altLang="en-US" sz="2200">
                <a:latin typeface="Century Gothic" panose="020B0502020202020204" pitchFamily="34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Century Gothic" panose="020B0502020202020204" pitchFamily="34" charset="0"/>
              </a:rPr>
              <a:t>The Rutgers Carbon Reduction Label would show the total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Century Gothic" panose="020B0502020202020204" pitchFamily="34" charset="0"/>
              </a:rPr>
              <a:t>Greenhouse gas emissions from every stage of the product's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Century Gothic" panose="020B0502020202020204" pitchFamily="34" charset="0"/>
              </a:rPr>
              <a:t>lifecycle, including production, transportation, preparation, use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Century Gothic" panose="020B0502020202020204" pitchFamily="34" charset="0"/>
              </a:rPr>
              <a:t>and disposal. 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">
            <a:extLst>
              <a:ext uri="{FF2B5EF4-FFF2-40B4-BE49-F238E27FC236}">
                <a16:creationId xmlns:a16="http://schemas.microsoft.com/office/drawing/2014/main" id="{D2563A82-1F53-8C44-8592-A272F0912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73" y="1286626"/>
            <a:ext cx="8789083" cy="235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102870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marL="130950" lvl="1" indent="0" eaLnBrk="1" fontAlgn="base" hangingPunct="1">
              <a:spcBef>
                <a:spcPts val="1400"/>
              </a:spcBef>
              <a:spcAft>
                <a:spcPct val="0"/>
              </a:spcAft>
              <a:buClr>
                <a:srgbClr val="C00000"/>
              </a:buClr>
              <a:buSzPct val="75000"/>
            </a:pPr>
            <a:r>
              <a:rPr lang="en-GB" sz="2200" b="1" dirty="0">
                <a:latin typeface="Century Gothic" panose="020B0502020202020204" pitchFamily="34" charset="0"/>
              </a:rPr>
              <a:t>Identify future threats and opportunities</a:t>
            </a:r>
          </a:p>
          <a:p>
            <a:pPr marL="130950" lvl="1" indent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C00000"/>
              </a:buClr>
              <a:buSzPct val="75000"/>
            </a:pPr>
            <a:r>
              <a:rPr lang="en-GB" sz="2200" dirty="0">
                <a:latin typeface="Century Gothic" panose="020B0502020202020204" pitchFamily="34" charset="0"/>
              </a:rPr>
              <a:t>Possible threats and opportunities from future climate change can be categorised by business function or by sector:</a:t>
            </a:r>
          </a:p>
          <a:p>
            <a:pPr marL="1045350" lvl="3" indent="-28575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GB" sz="2200" dirty="0">
                <a:latin typeface="Century Gothic" panose="020B0502020202020204" pitchFamily="34" charset="0"/>
              </a:rPr>
              <a:t>Typical business functions might include: markets, processes, logistics, people, premises and finance. </a:t>
            </a:r>
          </a:p>
          <a:p>
            <a:pPr marL="1045350" lvl="3" indent="-28575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GB" sz="2200" dirty="0">
                <a:latin typeface="Century Gothic" panose="020B0502020202020204" pitchFamily="34" charset="0"/>
              </a:rPr>
              <a:t>Sectoral examples could include agriculture, finance, health, retail or oil &amp; gas.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52D275-1FE3-436F-9D52-F7B9AE51D5A8}"/>
              </a:ext>
            </a:extLst>
          </p:cNvPr>
          <p:cNvSpPr txBox="1"/>
          <p:nvPr/>
        </p:nvSpPr>
        <p:spPr>
          <a:xfrm>
            <a:off x="188173" y="621392"/>
            <a:ext cx="8729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entury Gothic" panose="020B0502020202020204" pitchFamily="34" charset="0"/>
                <a:ea typeface="Verdana" panose="020B0604030504040204" pitchFamily="34" charset="0"/>
              </a:rPr>
              <a:t>A climate resilience process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125DFBC-34B7-4D13-9BC3-4AFBC8FA89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998396"/>
              </p:ext>
            </p:extLst>
          </p:nvPr>
        </p:nvGraphicFramePr>
        <p:xfrm>
          <a:off x="43025" y="4179346"/>
          <a:ext cx="9052564" cy="1742739"/>
        </p:xfrm>
        <a:graphic>
          <a:graphicData uri="http://schemas.openxmlformats.org/drawingml/2006/table">
            <a:tbl>
              <a:tblPr firstRow="1" bandRow="1"/>
              <a:tblGrid>
                <a:gridCol w="1658700">
                  <a:extLst>
                    <a:ext uri="{9D8B030D-6E8A-4147-A177-3AD203B41FA5}">
                      <a16:colId xmlns:a16="http://schemas.microsoft.com/office/drawing/2014/main" val="163720834"/>
                    </a:ext>
                  </a:extLst>
                </a:gridCol>
                <a:gridCol w="3515733">
                  <a:extLst>
                    <a:ext uri="{9D8B030D-6E8A-4147-A177-3AD203B41FA5}">
                      <a16:colId xmlns:a16="http://schemas.microsoft.com/office/drawing/2014/main" val="3554524172"/>
                    </a:ext>
                  </a:extLst>
                </a:gridCol>
                <a:gridCol w="3878131">
                  <a:extLst>
                    <a:ext uri="{9D8B030D-6E8A-4147-A177-3AD203B41FA5}">
                      <a16:colId xmlns:a16="http://schemas.microsoft.com/office/drawing/2014/main" val="3642314171"/>
                    </a:ext>
                  </a:extLst>
                </a:gridCol>
              </a:tblGrid>
              <a:tr h="49675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514" marR="3514" marT="3514" marB="0">
                    <a:lnL w="12700" cap="flat" cmpd="sng" algn="ctr">
                      <a:solidFill>
                        <a:srgbClr val="C2B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2B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Threats (negative impacts)</a:t>
                      </a:r>
                    </a:p>
                  </a:txBody>
                  <a:tcPr marL="3514" marR="3514" marT="3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2B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Opportunities (positive impacts)</a:t>
                      </a:r>
                    </a:p>
                  </a:txBody>
                  <a:tcPr marL="3514" marR="3514" marT="3514" marB="0" anchor="ctr">
                    <a:lnL>
                      <a:noFill/>
                    </a:lnL>
                    <a:lnR w="12700" cap="flat" cmpd="sng" algn="ctr">
                      <a:solidFill>
                        <a:srgbClr val="C2B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B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902064"/>
                  </a:ext>
                </a:extLst>
              </a:tr>
              <a:tr h="4153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Finance</a:t>
                      </a:r>
                    </a:p>
                  </a:txBody>
                  <a:tcPr marL="3514" marR="3514" marT="3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0" i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Increased insurance premiums</a:t>
                      </a:r>
                    </a:p>
                  </a:txBody>
                  <a:tcPr marL="3514" marR="3514" marT="3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0" i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New market opportunities</a:t>
                      </a:r>
                    </a:p>
                  </a:txBody>
                  <a:tcPr marL="3514" marR="3514" marT="3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458496"/>
                  </a:ext>
                </a:extLst>
              </a:tr>
              <a:tr h="4153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Supply Chain</a:t>
                      </a:r>
                    </a:p>
                  </a:txBody>
                  <a:tcPr marL="3514" marR="3514" marT="3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0" i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Increased disruptions and delays</a:t>
                      </a:r>
                    </a:p>
                  </a:txBody>
                  <a:tcPr marL="3514" marR="3514" marT="3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0" i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50" b="0" i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Local Sourcing Market Development</a:t>
                      </a:r>
                    </a:p>
                  </a:txBody>
                  <a:tcPr marL="3514" marR="3514" marT="3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621752"/>
                  </a:ext>
                </a:extLst>
              </a:tr>
              <a:tr h="4153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Premises</a:t>
                      </a:r>
                    </a:p>
                  </a:txBody>
                  <a:tcPr marL="3514" marR="3514" marT="3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0" i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Repeat flooding, Droughts, Pests </a:t>
                      </a:r>
                    </a:p>
                  </a:txBody>
                  <a:tcPr marL="3514" marR="3514" marT="3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0" i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Opportunity to relocate</a:t>
                      </a:r>
                    </a:p>
                  </a:txBody>
                  <a:tcPr marL="3514" marR="3514" marT="3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028720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E8320079-8533-2846-8CA9-F6C94BCAE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412" y="-15782"/>
            <a:ext cx="1238588" cy="174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26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80EDC8-AA3A-7148-A3A3-19675C484E97}"/>
              </a:ext>
            </a:extLst>
          </p:cNvPr>
          <p:cNvSpPr txBox="1"/>
          <p:nvPr/>
        </p:nvSpPr>
        <p:spPr>
          <a:xfrm>
            <a:off x="302079" y="1355708"/>
            <a:ext cx="53014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Datasets and tools</a:t>
            </a:r>
          </a:p>
          <a:p>
            <a:endParaRPr lang="en-US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Clr>
                <a:srgbClr val="4D4F53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highlight>
                  <a:srgbClr val="00FF00"/>
                </a:highligh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 GAIN Country Readiness Scores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6B65FE5B-0303-C341-AD8F-FFFD7F0E2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1126"/>
            <a:ext cx="5719040" cy="35235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85459C-0916-A64D-A1F9-531F5FF35677}"/>
              </a:ext>
            </a:extLst>
          </p:cNvPr>
          <p:cNvSpPr txBox="1"/>
          <p:nvPr/>
        </p:nvSpPr>
        <p:spPr>
          <a:xfrm>
            <a:off x="5749963" y="1858207"/>
            <a:ext cx="3307976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Since 1998, the University of Notre Dame has published an annual Index based on countries’ vulnerability to climate and other risks, and their readiness to build resilience.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2A4A48-D83C-4969-9110-6E4761D23BDE}"/>
              </a:ext>
            </a:extLst>
          </p:cNvPr>
          <p:cNvSpPr txBox="1"/>
          <p:nvPr/>
        </p:nvSpPr>
        <p:spPr>
          <a:xfrm>
            <a:off x="328973" y="677751"/>
            <a:ext cx="8572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entury Gothic" panose="020B0502020202020204" pitchFamily="34" charset="0"/>
                <a:ea typeface="Verdana" panose="020B0604030504040204" pitchFamily="34" charset="0"/>
              </a:rPr>
              <a:t>A climate resilience process: Tool #1</a:t>
            </a:r>
          </a:p>
        </p:txBody>
      </p:sp>
    </p:spTree>
    <p:extLst>
      <p:ext uri="{BB962C8B-B14F-4D97-AF65-F5344CB8AC3E}">
        <p14:creationId xmlns:p14="http://schemas.microsoft.com/office/powerpoint/2010/main" val="2718950916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Greening the Campus via Purchasing Presentation (Case Study)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C0C0C0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3_Greening the Campus via Purchasing Presentation (Case Study)">
      <a:majorFont>
        <a:latin typeface="Times New Roman"/>
        <a:ea typeface="ヒラギノ明朝 ProN W3"/>
        <a:cs typeface="ヒラギノ明朝 ProN W3"/>
      </a:majorFont>
      <a:minorFont>
        <a:latin typeface="Times New Roma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848589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848589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lnDef>
  </a:objectDefaults>
  <a:extraClrSchemeLst>
    <a:extraClrScheme>
      <a:clrScheme name="3_Greening the Campus via Purchasing Presentation (Case Study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5945</TotalTime>
  <Words>1355</Words>
  <Application>Microsoft Office PowerPoint</Application>
  <PresentationFormat>On-screen Show (4:3)</PresentationFormat>
  <Paragraphs>190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Retrospect</vt:lpstr>
      <vt:lpstr>Default Design</vt:lpstr>
      <vt:lpstr>Civic</vt:lpstr>
      <vt:lpstr>5_Greening the Campus via Purchasing Presentation (Case Study)</vt:lpstr>
      <vt:lpstr>Office Theme</vt:lpstr>
      <vt:lpstr>     Climate-Related Supply Chain Disruptions; Social Impacts, Tools and the Benefits of Reduced Risks</vt:lpstr>
      <vt:lpstr>PowerPoint Presentation</vt:lpstr>
      <vt:lpstr>PowerPoint Presentation</vt:lpstr>
      <vt:lpstr>PowerPoint Presentation</vt:lpstr>
      <vt:lpstr>PowerPoint Presentation</vt:lpstr>
      <vt:lpstr>Why consider the environment?</vt:lpstr>
      <vt:lpstr>Rutgers University  Product Carbon/Climate Impact Research </vt:lpstr>
      <vt:lpstr>PowerPoint Presentation</vt:lpstr>
      <vt:lpstr>PowerPoint Presentation</vt:lpstr>
      <vt:lpstr>PowerPoint Presentation</vt:lpstr>
      <vt:lpstr>PowerPoint Presentation</vt:lpstr>
      <vt:lpstr> Climate Impact…Analyzing Supply Chain Risks and Responses Utilizing Big Data Analytics  Impact of “Super Storms” on the Supply Chain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klyons@business.rutgers.edu</dc:creator>
  <cp:lastModifiedBy>Kevin Lyons</cp:lastModifiedBy>
  <cp:revision>182</cp:revision>
  <dcterms:created xsi:type="dcterms:W3CDTF">2020-02-09T16:10:27Z</dcterms:created>
  <dcterms:modified xsi:type="dcterms:W3CDTF">2022-02-01T13:06:47Z</dcterms:modified>
</cp:coreProperties>
</file>