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 id="2147483676" r:id="rId2"/>
  </p:sldMasterIdLst>
  <p:notesMasterIdLst>
    <p:notesMasterId r:id="rId10"/>
  </p:notesMasterIdLst>
  <p:sldIdLst>
    <p:sldId id="256" r:id="rId3"/>
    <p:sldId id="289" r:id="rId4"/>
    <p:sldId id="291" r:id="rId5"/>
    <p:sldId id="292" r:id="rId6"/>
    <p:sldId id="295" r:id="rId7"/>
    <p:sldId id="293" r:id="rId8"/>
    <p:sldId id="276" r:id="rId9"/>
  </p:sldIdLst>
  <p:sldSz cx="9144000" cy="6858000" type="screen4x3"/>
  <p:notesSz cx="7010400" cy="9296400"/>
  <p:embeddedFontLst>
    <p:embeddedFont>
      <p:font typeface="Calibri" panose="020F0502020204030204" pitchFamily="34" charset="0"/>
      <p:regular r:id="rId11"/>
      <p:bold r:id="rId12"/>
      <p:italic r:id="rId13"/>
      <p:boldItalic r:id="rId14"/>
    </p:embeddedFont>
    <p:embeddedFont>
      <p:font typeface="Franklin Gothic Medium" panose="020B0603020102020204" pitchFamily="34" charset="0"/>
      <p:regular r:id="rId15"/>
      <p:italic r:id="rId16"/>
    </p:embeddedFont>
    <p:embeddedFont>
      <p:font typeface="Gill Sans MT" panose="020B0502020104020203" pitchFamily="34" charset="0"/>
      <p:regular r:id="rId17"/>
      <p:bold r:id="rId18"/>
      <p:italic r:id="rId19"/>
      <p:boldItalic r:id="rId20"/>
    </p:embeddedFont>
    <p:embeddedFont>
      <p:font typeface="Libre Franklin Black" pitchFamily="2" charset="0"/>
      <p:bold r:id="rId21"/>
      <p:boldItalic r:id="rId22"/>
    </p:embeddedFont>
    <p:embeddedFont>
      <p:font typeface="Libre Franklin Medium" pitchFamily="2"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wer, Christopher C (DTA)" initials="P(" lastIdx="7" clrIdx="0">
    <p:extLst>
      <p:ext uri="{19B8F6BF-5375-455C-9EA6-DF929625EA0E}">
        <p15:presenceInfo xmlns:p15="http://schemas.microsoft.com/office/powerpoint/2012/main" userId="S::christopher.c.power@mass.gov::49c25722-3bdb-4b03-8cd8-65b6185c446d" providerId="AD"/>
      </p:ext>
    </p:extLst>
  </p:cmAuthor>
  <p:cmAuthor id="2" name="Mangini, Brittany (DTA)" initials="M(" lastIdx="9" clrIdx="1">
    <p:extLst>
      <p:ext uri="{19B8F6BF-5375-455C-9EA6-DF929625EA0E}">
        <p15:presenceInfo xmlns:p15="http://schemas.microsoft.com/office/powerpoint/2012/main" userId="S::brittany.mangini@mass.gov::8cdca640-a0b1-40bd-a7bd-20dfd42aa79b" providerId="AD"/>
      </p:ext>
    </p:extLst>
  </p:cmAuthor>
  <p:cmAuthor id="3" name="Davidson, Alana (DTA)" initials="D(" lastIdx="8" clrIdx="2">
    <p:extLst>
      <p:ext uri="{19B8F6BF-5375-455C-9EA6-DF929625EA0E}">
        <p15:presenceInfo xmlns:p15="http://schemas.microsoft.com/office/powerpoint/2012/main" userId="S::alana.davidson@mass.gov::a15b38c8-25f4-47b7-8bba-1f387cd769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755"/>
    <a:srgbClr val="E2D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689F9-9F6D-4D31-B1CB-E73D1426AC34}" v="73" dt="2022-01-31T17:12:25.450"/>
    <p1510:client id="{0471B1D8-D157-3414-DF44-6C5A34E3E0C5}" v="16" dt="2022-01-31T02:39:36.871"/>
    <p1510:client id="{4B5F3BA8-A900-4B4B-8868-52533FA6FA3F}" v="37" dt="2022-01-31T01:39:43.583"/>
    <p1510:client id="{6BEB10EB-AF0E-4427-BFA1-DF52ACA133F4}" v="255" dt="2022-01-30T22:49:07.219"/>
    <p1510:client id="{7D2B5ECA-33CE-4702-879A-4541C79CADC0}" v="596" dt="2022-01-30T23:58:55.314"/>
    <p1510:client id="{86599AB9-CDD6-4389-A254-E8A7A3B522D5}" v="273" dt="2022-01-30T18:44:49.792"/>
    <p1510:client id="{B689C3E0-7D96-4852-87E2-5BB72E2D706A}" v="1" dt="2022-01-31T17:33:29.374"/>
    <p1510:client id="{EB261073-46BE-4FE0-AF79-3C5CEA912097}" v="6" dt="2022-01-31T18:40:05.857"/>
  </p1510:revLst>
</p1510:revInfo>
</file>

<file path=ppt/tableStyles.xml><?xml version="1.0" encoding="utf-8"?>
<a:tblStyleLst xmlns:a="http://schemas.openxmlformats.org/drawingml/2006/main" def="{404C477F-5C90-4F12-B661-B5D7BA98C4FD}">
  <a:tblStyle styleId="{404C477F-5C90-4F12-B661-B5D7BA98C4F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EF"/>
          </a:solidFill>
        </a:fill>
      </a:tcStyle>
    </a:wholeTbl>
    <a:band1H>
      <a:tcTxStyle/>
      <a:tcStyle>
        <a:tcBdr/>
        <a:fill>
          <a:solidFill>
            <a:srgbClr val="CAD3DE"/>
          </a:solidFill>
        </a:fill>
      </a:tcStyle>
    </a:band1H>
    <a:band2H>
      <a:tcTxStyle/>
      <a:tcStyle>
        <a:tcBdr/>
      </a:tcStyle>
    </a:band2H>
    <a:band1V>
      <a:tcTxStyle/>
      <a:tcStyle>
        <a:tcBdr/>
        <a:fill>
          <a:solidFill>
            <a:srgbClr val="CAD3DE"/>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61" autoAdjust="0"/>
  </p:normalViewPr>
  <p:slideViewPr>
    <p:cSldViewPr snapToGrid="0">
      <p:cViewPr varScale="1">
        <p:scale>
          <a:sx n="97" d="100"/>
          <a:sy n="97" d="100"/>
        </p:scale>
        <p:origin x="1926" y="-7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font" Target="fonts/font1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82" name="Google Shape;82;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709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824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txBox="1">
            <a:spLocks noGrp="1"/>
          </p:cNvSpPr>
          <p:nvPr>
            <p:ph type="body" idx="1"/>
          </p:nvPr>
        </p:nvSpPr>
        <p:spPr>
          <a:xfrm>
            <a:off x="716619" y="4548457"/>
            <a:ext cx="5732949" cy="3721466"/>
          </a:xfrm>
          <a:prstGeom prst="rect">
            <a:avLst/>
          </a:prstGeom>
          <a:noFill/>
          <a:ln>
            <a:noFill/>
          </a:ln>
        </p:spPr>
        <p:txBody>
          <a:bodyPr spcFirstLastPara="1" wrap="square" lIns="94920" tIns="47434" rIns="94920" bIns="47434" anchor="t" anchorCtr="0">
            <a:noAutofit/>
          </a:bodyPr>
          <a:lstStyle/>
          <a:p>
            <a:pPr marL="0" indent="0"/>
            <a:endParaRPr dirty="0"/>
          </a:p>
        </p:txBody>
      </p:sp>
      <p:sp>
        <p:nvSpPr>
          <p:cNvPr id="328" name="Google Shape;328;p18: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4" name="Rectangle 13"/>
          <p:cNvSpPr/>
          <p:nvPr userDrawn="1"/>
        </p:nvSpPr>
        <p:spPr>
          <a:xfrm>
            <a:off x="0" y="1371600"/>
            <a:ext cx="5999322" cy="2633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2" name="Title 1"/>
          <p:cNvSpPr>
            <a:spLocks noGrp="1"/>
          </p:cNvSpPr>
          <p:nvPr userDrawn="1">
            <p:ph type="ctrTitle"/>
          </p:nvPr>
        </p:nvSpPr>
        <p:spPr>
          <a:xfrm>
            <a:off x="381000" y="2057400"/>
            <a:ext cx="6400800" cy="1470025"/>
          </a:xfrm>
        </p:spPr>
        <p:txBody>
          <a:bodyPr anchor="b" anchorCtr="0">
            <a:noAutofit/>
          </a:bodyPr>
          <a:lstStyle>
            <a:lvl1pPr algn="l">
              <a:defRPr sz="5400">
                <a:solidFill>
                  <a:schemeClr val="bg1"/>
                </a:solidFill>
              </a:defRPr>
            </a:lvl1pPr>
          </a:lstStyle>
          <a:p>
            <a:r>
              <a:rPr lang="en-US" dirty="0"/>
              <a:t>Click to edit Master title style</a:t>
            </a:r>
          </a:p>
        </p:txBody>
      </p:sp>
      <p:sp>
        <p:nvSpPr>
          <p:cNvPr id="3" name="Subtitle 2"/>
          <p:cNvSpPr>
            <a:spLocks noGrp="1"/>
          </p:cNvSpPr>
          <p:nvPr userDrawn="1">
            <p:ph type="subTitle" idx="1"/>
          </p:nvPr>
        </p:nvSpPr>
        <p:spPr>
          <a:xfrm>
            <a:off x="381000" y="4033520"/>
            <a:ext cx="6400800" cy="1752600"/>
          </a:xfrm>
        </p:spPr>
        <p:txBody>
          <a:bodyPr/>
          <a:lstStyle>
            <a:lvl1pPr marL="0" indent="0" algn="l">
              <a:buNone/>
              <a:defRPr>
                <a:solidFill>
                  <a:schemeClr val="tx1">
                    <a:tint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6"/>
          <p:cNvSpPr>
            <a:spLocks noGrp="1"/>
          </p:cNvSpPr>
          <p:nvPr userDrawn="1">
            <p:ph type="sldNum" sz="quarter" idx="10"/>
          </p:nvPr>
        </p:nvSpPr>
        <p:spPr/>
        <p:txBody>
          <a:bodyPr/>
          <a:lstStyle/>
          <a:p>
            <a:fld id="{A58F39D9-12A8-4D14-908A-D491A0B6B17C}" type="slidenum">
              <a:rPr lang="en-US" smtClean="0"/>
              <a:t>‹#›</a:t>
            </a:fld>
            <a:endParaRPr lang="en-US" dirty="0"/>
          </a:p>
        </p:txBody>
      </p:sp>
      <p:sp>
        <p:nvSpPr>
          <p:cNvPr id="8" name="Flowchart: Delay 7"/>
          <p:cNvSpPr/>
          <p:nvPr userDrawn="1"/>
        </p:nvSpPr>
        <p:spPr>
          <a:xfrm>
            <a:off x="5972602" y="1371473"/>
            <a:ext cx="2180798" cy="2633472"/>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D739155-FD17-4194-A53A-A96448E82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660816"/>
            <a:ext cx="1943726" cy="1295817"/>
          </a:xfrm>
          <a:prstGeom prst="rect">
            <a:avLst/>
          </a:prstGeom>
        </p:spPr>
      </p:pic>
    </p:spTree>
    <p:extLst>
      <p:ext uri="{BB962C8B-B14F-4D97-AF65-F5344CB8AC3E}">
        <p14:creationId xmlns:p14="http://schemas.microsoft.com/office/powerpoint/2010/main" val="414352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slide picture with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58F39D9-12A8-4D14-908A-D491A0B6B17C}" type="slidenum">
              <a:rPr lang="en-US" smtClean="0"/>
              <a:t>‹#›</a:t>
            </a:fld>
            <a:endParaRPr lang="en-US" dirty="0"/>
          </a:p>
        </p:txBody>
      </p:sp>
      <p:sp>
        <p:nvSpPr>
          <p:cNvPr id="5" name="Picture Placeholder 4"/>
          <p:cNvSpPr>
            <a:spLocks noGrp="1"/>
          </p:cNvSpPr>
          <p:nvPr>
            <p:ph type="pic" sz="quarter" idx="11" hasCustomPrompt="1"/>
          </p:nvPr>
        </p:nvSpPr>
        <p:spPr>
          <a:xfrm>
            <a:off x="0" y="5576"/>
            <a:ext cx="9144000" cy="6858000"/>
          </a:xfrm>
        </p:spPr>
        <p:txBody>
          <a:bodyPr/>
          <a:lstStyle>
            <a:lvl1pPr>
              <a:defRPr baseline="0"/>
            </a:lvl1pPr>
          </a:lstStyle>
          <a:p>
            <a:r>
              <a:rPr lang="en-US" dirty="0"/>
              <a:t>Full slide picture with text across</a:t>
            </a:r>
          </a:p>
        </p:txBody>
      </p:sp>
      <p:sp>
        <p:nvSpPr>
          <p:cNvPr id="7" name="Text Placeholder 6"/>
          <p:cNvSpPr>
            <a:spLocks noGrp="1"/>
          </p:cNvSpPr>
          <p:nvPr>
            <p:ph type="body" sz="quarter" idx="12"/>
          </p:nvPr>
        </p:nvSpPr>
        <p:spPr>
          <a:xfrm>
            <a:off x="304800" y="4953000"/>
            <a:ext cx="8610600" cy="1066800"/>
          </a:xfrm>
          <a:solidFill>
            <a:srgbClr val="EEECE1">
              <a:alpha val="50196"/>
            </a:srgbClr>
          </a:solidFill>
        </p:spPr>
        <p:txBody>
          <a:bodyPr/>
          <a:lstStyle>
            <a:lvl1pPr marL="0" indent="0">
              <a:buFontTx/>
              <a:buNone/>
              <a:defRPr/>
            </a:lvl1pPr>
          </a:lstStyle>
          <a:p>
            <a:pPr lvl="0"/>
            <a:r>
              <a:rPr lang="en-US" dirty="0"/>
              <a:t>Click to edit Master text styles</a:t>
            </a:r>
          </a:p>
        </p:txBody>
      </p:sp>
    </p:spTree>
    <p:extLst>
      <p:ext uri="{BB962C8B-B14F-4D97-AF65-F5344CB8AC3E}">
        <p14:creationId xmlns:p14="http://schemas.microsoft.com/office/powerpoint/2010/main" val="29261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Art or othe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58F39D9-12A8-4D14-908A-D491A0B6B17C}" type="slidenum">
              <a:rPr lang="en-US" smtClean="0"/>
              <a:t>‹#›</a:t>
            </a:fld>
            <a:endParaRPr lang="en-US" dirty="0"/>
          </a:p>
        </p:txBody>
      </p:sp>
      <p:cxnSp>
        <p:nvCxnSpPr>
          <p:cNvPr id="14" name="Straight Connector 13"/>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BF70BF2-65E9-49ED-9404-A24756328E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660816"/>
            <a:ext cx="1943726" cy="1295817"/>
          </a:xfrm>
          <a:prstGeom prst="rect">
            <a:avLst/>
          </a:prstGeom>
        </p:spPr>
      </p:pic>
    </p:spTree>
    <p:extLst>
      <p:ext uri="{BB962C8B-B14F-4D97-AF65-F5344CB8AC3E}">
        <p14:creationId xmlns:p14="http://schemas.microsoft.com/office/powerpoint/2010/main" val="301616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slide picture with text" preserve="1">
  <p:cSld name="1_Full slide picture with text">
    <p:spTree>
      <p:nvGrpSpPr>
        <p:cNvPr id="1" name="Shape 38"/>
        <p:cNvGrpSpPr/>
        <p:nvPr/>
      </p:nvGrpSpPr>
      <p:grpSpPr>
        <a:xfrm>
          <a:off x="0" y="0"/>
          <a:ext cx="0" cy="0"/>
          <a:chOff x="0" y="0"/>
          <a:chExt cx="0" cy="0"/>
        </a:xfrm>
      </p:grpSpPr>
      <p:sp>
        <p:nvSpPr>
          <p:cNvPr id="39" name="Google Shape;39;p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E97"/>
                </a:solidFill>
                <a:latin typeface="Calibri"/>
                <a:ea typeface="Calibri"/>
                <a:cs typeface="Calibri"/>
                <a:sym typeface="Calibri"/>
              </a:defRPr>
            </a:lvl1pPr>
            <a:lvl2pPr marL="0" marR="0" lvl="1" indent="0" algn="r" rtl="0">
              <a:spcBef>
                <a:spcPts val="0"/>
              </a:spcBef>
              <a:buNone/>
              <a:defRPr sz="1200">
                <a:solidFill>
                  <a:srgbClr val="888E97"/>
                </a:solidFill>
                <a:latin typeface="Calibri"/>
                <a:ea typeface="Calibri"/>
                <a:cs typeface="Calibri"/>
                <a:sym typeface="Calibri"/>
              </a:defRPr>
            </a:lvl2pPr>
            <a:lvl3pPr marL="0" marR="0" lvl="2" indent="0" algn="r" rtl="0">
              <a:spcBef>
                <a:spcPts val="0"/>
              </a:spcBef>
              <a:buNone/>
              <a:defRPr sz="1200">
                <a:solidFill>
                  <a:srgbClr val="888E97"/>
                </a:solidFill>
                <a:latin typeface="Calibri"/>
                <a:ea typeface="Calibri"/>
                <a:cs typeface="Calibri"/>
                <a:sym typeface="Calibri"/>
              </a:defRPr>
            </a:lvl3pPr>
            <a:lvl4pPr marL="0" marR="0" lvl="3" indent="0" algn="r" rtl="0">
              <a:spcBef>
                <a:spcPts val="0"/>
              </a:spcBef>
              <a:buNone/>
              <a:defRPr sz="1200">
                <a:solidFill>
                  <a:srgbClr val="888E97"/>
                </a:solidFill>
                <a:latin typeface="Calibri"/>
                <a:ea typeface="Calibri"/>
                <a:cs typeface="Calibri"/>
                <a:sym typeface="Calibri"/>
              </a:defRPr>
            </a:lvl4pPr>
            <a:lvl5pPr marL="0" marR="0" lvl="4" indent="0" algn="r" rtl="0">
              <a:spcBef>
                <a:spcPts val="0"/>
              </a:spcBef>
              <a:buNone/>
              <a:defRPr sz="1200">
                <a:solidFill>
                  <a:srgbClr val="888E97"/>
                </a:solidFill>
                <a:latin typeface="Calibri"/>
                <a:ea typeface="Calibri"/>
                <a:cs typeface="Calibri"/>
                <a:sym typeface="Calibri"/>
              </a:defRPr>
            </a:lvl5pPr>
            <a:lvl6pPr marL="0" marR="0" lvl="5" indent="0" algn="r" rtl="0">
              <a:spcBef>
                <a:spcPts val="0"/>
              </a:spcBef>
              <a:buNone/>
              <a:defRPr sz="1200">
                <a:solidFill>
                  <a:srgbClr val="888E97"/>
                </a:solidFill>
                <a:latin typeface="Calibri"/>
                <a:ea typeface="Calibri"/>
                <a:cs typeface="Calibri"/>
                <a:sym typeface="Calibri"/>
              </a:defRPr>
            </a:lvl6pPr>
            <a:lvl7pPr marL="0" marR="0" lvl="6" indent="0" algn="r" rtl="0">
              <a:spcBef>
                <a:spcPts val="0"/>
              </a:spcBef>
              <a:buNone/>
              <a:defRPr sz="1200">
                <a:solidFill>
                  <a:srgbClr val="888E97"/>
                </a:solidFill>
                <a:latin typeface="Calibri"/>
                <a:ea typeface="Calibri"/>
                <a:cs typeface="Calibri"/>
                <a:sym typeface="Calibri"/>
              </a:defRPr>
            </a:lvl7pPr>
            <a:lvl8pPr marL="0" marR="0" lvl="7" indent="0" algn="r" rtl="0">
              <a:spcBef>
                <a:spcPts val="0"/>
              </a:spcBef>
              <a:buNone/>
              <a:defRPr sz="1200">
                <a:solidFill>
                  <a:srgbClr val="888E97"/>
                </a:solidFill>
                <a:latin typeface="Calibri"/>
                <a:ea typeface="Calibri"/>
                <a:cs typeface="Calibri"/>
                <a:sym typeface="Calibri"/>
              </a:defRPr>
            </a:lvl8pPr>
            <a:lvl9pPr marL="0" marR="0" lvl="8" indent="0" algn="r" rtl="0">
              <a:spcBef>
                <a:spcPts val="0"/>
              </a:spcBef>
              <a:buNone/>
              <a:defRPr sz="1200">
                <a:solidFill>
                  <a:srgbClr val="888E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40" name="Google Shape;40;p5"/>
          <p:cNvSpPr>
            <a:spLocks noGrp="1"/>
          </p:cNvSpPr>
          <p:nvPr>
            <p:ph type="pic" idx="2"/>
          </p:nvPr>
        </p:nvSpPr>
        <p:spPr>
          <a:xfrm>
            <a:off x="0" y="5576"/>
            <a:ext cx="9144000" cy="68580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1" name="Google Shape;41;p5"/>
          <p:cNvSpPr txBox="1">
            <a:spLocks noGrp="1"/>
          </p:cNvSpPr>
          <p:nvPr>
            <p:ph type="body" idx="1"/>
          </p:nvPr>
        </p:nvSpPr>
        <p:spPr>
          <a:xfrm>
            <a:off x="304800" y="4953000"/>
            <a:ext cx="8610600" cy="1066800"/>
          </a:xfrm>
          <a:prstGeom prst="rect">
            <a:avLst/>
          </a:prstGeom>
          <a:solidFill>
            <a:srgbClr val="EEECE1">
              <a:alpha val="49803"/>
            </a:srgbClr>
          </a:solid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45820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4" name="Rectangle 13"/>
          <p:cNvSpPr/>
          <p:nvPr userDrawn="1"/>
        </p:nvSpPr>
        <p:spPr>
          <a:xfrm>
            <a:off x="0" y="1371602"/>
            <a:ext cx="5999322" cy="2633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solidFill>
                <a:schemeClr val="bg1"/>
              </a:solidFill>
            </a:endParaRPr>
          </a:p>
        </p:txBody>
      </p:sp>
      <p:sp>
        <p:nvSpPr>
          <p:cNvPr id="2" name="Title 1"/>
          <p:cNvSpPr>
            <a:spLocks noGrp="1"/>
          </p:cNvSpPr>
          <p:nvPr userDrawn="1">
            <p:ph type="ctrTitle"/>
          </p:nvPr>
        </p:nvSpPr>
        <p:spPr>
          <a:xfrm>
            <a:off x="381000" y="2057402"/>
            <a:ext cx="6400800" cy="1470025"/>
          </a:xfrm>
        </p:spPr>
        <p:txBody>
          <a:bodyPr anchor="b" anchorCtr="0">
            <a:noAutofit/>
          </a:bodyPr>
          <a:lstStyle>
            <a:lvl1pPr algn="l">
              <a:defRPr sz="5400">
                <a:solidFill>
                  <a:schemeClr val="bg1"/>
                </a:solidFill>
              </a:defRPr>
            </a:lvl1pPr>
          </a:lstStyle>
          <a:p>
            <a:r>
              <a:rPr lang="en-US" dirty="0"/>
              <a:t>Click to edit Master title style</a:t>
            </a:r>
          </a:p>
        </p:txBody>
      </p:sp>
      <p:sp>
        <p:nvSpPr>
          <p:cNvPr id="3" name="Subtitle 2"/>
          <p:cNvSpPr>
            <a:spLocks noGrp="1"/>
          </p:cNvSpPr>
          <p:nvPr userDrawn="1">
            <p:ph type="subTitle" idx="1"/>
          </p:nvPr>
        </p:nvSpPr>
        <p:spPr>
          <a:xfrm>
            <a:off x="381000" y="4033520"/>
            <a:ext cx="6400800" cy="1752600"/>
          </a:xfrm>
        </p:spPr>
        <p:txBody>
          <a:bodyPr/>
          <a:lstStyle>
            <a:lvl1pPr marL="0" indent="0" algn="l">
              <a:buNone/>
              <a:defRPr>
                <a:solidFill>
                  <a:schemeClr val="tx1">
                    <a:tint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6"/>
          <p:cNvSpPr>
            <a:spLocks noGrp="1"/>
          </p:cNvSpPr>
          <p:nvPr userDrawn="1">
            <p:ph type="sldNum" sz="quarter" idx="10"/>
          </p:nvPr>
        </p:nvSpPr>
        <p:spPr/>
        <p:txBody>
          <a:bodyPr/>
          <a:lstStyle/>
          <a:p>
            <a:fld id="{A58F39D9-12A8-4D14-908A-D491A0B6B17C}" type="slidenum">
              <a:rPr lang="en-US" smtClean="0"/>
              <a:t>‹#›</a:t>
            </a:fld>
            <a:endParaRPr lang="en-US" dirty="0"/>
          </a:p>
        </p:txBody>
      </p:sp>
      <p:sp>
        <p:nvSpPr>
          <p:cNvPr id="8" name="Flowchart: Delay 7"/>
          <p:cNvSpPr/>
          <p:nvPr userDrawn="1"/>
        </p:nvSpPr>
        <p:spPr>
          <a:xfrm>
            <a:off x="5972602" y="1371473"/>
            <a:ext cx="2180798" cy="2633472"/>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30149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2pPr marL="742950" indent="-285750">
              <a:buFont typeface="Courier New" panose="02070309020205020404" pitchFamily="49" charset="0"/>
              <a:buChar char="o"/>
              <a:defRPr/>
            </a:lvl2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03E318D-8147-414A-89E6-DF2973A0DEFE}" type="datetimeFigureOut">
              <a:rPr lang="en-US" smtClean="0"/>
              <a:t>1/31/2022</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58F39D9-12A8-4D14-908A-D491A0B6B17C}" type="slidenum">
              <a:rPr lang="en-US" smtClean="0"/>
              <a:t>‹#›</a:t>
            </a:fld>
            <a:endParaRPr lang="en-US"/>
          </a:p>
        </p:txBody>
      </p:sp>
      <p:cxnSp>
        <p:nvCxnSpPr>
          <p:cNvPr id="18" name="Straight Connector 17"/>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599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03E318D-8147-414A-89E6-DF2973A0DEFE}" type="datetimeFigureOut">
              <a:rPr lang="en-US" smtClean="0"/>
              <a:t>1/31/2022</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58F39D9-12A8-4D14-908A-D491A0B6B17C}" type="slidenum">
              <a:rPr lang="en-US" smtClean="0"/>
              <a:t>‹#›</a:t>
            </a:fld>
            <a:endParaRPr lang="en-US"/>
          </a:p>
        </p:txBody>
      </p:sp>
      <p:cxnSp>
        <p:nvCxnSpPr>
          <p:cNvPr id="18" name="Straight Connector 17"/>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725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1"/>
            <a:ext cx="4040188"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676401"/>
            <a:ext cx="4041775"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003E318D-8147-414A-89E6-DF2973A0DEFE}" type="datetimeFigureOut">
              <a:rPr lang="en-US" smtClean="0"/>
              <a:t>1/31/2022</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58F39D9-12A8-4D14-908A-D491A0B6B17C}" type="slidenum">
              <a:rPr lang="en-US" smtClean="0"/>
              <a:t>‹#›</a:t>
            </a:fld>
            <a:endParaRPr lang="en-US"/>
          </a:p>
        </p:txBody>
      </p:sp>
      <p:cxnSp>
        <p:nvCxnSpPr>
          <p:cNvPr id="20" name="Straight Connector 19"/>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406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003E318D-8147-414A-89E6-DF2973A0DEFE}" type="datetimeFigureOut">
              <a:rPr lang="en-US" smtClean="0"/>
              <a:t>1/31/2022</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58F39D9-12A8-4D14-908A-D491A0B6B17C}" type="slidenum">
              <a:rPr lang="en-US" smtClean="0"/>
              <a:t>‹#›</a:t>
            </a:fld>
            <a:endParaRPr lang="en-US"/>
          </a:p>
        </p:txBody>
      </p:sp>
    </p:spTree>
    <p:extLst>
      <p:ext uri="{BB962C8B-B14F-4D97-AF65-F5344CB8AC3E}">
        <p14:creationId xmlns:p14="http://schemas.microsoft.com/office/powerpoint/2010/main" val="2435165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Large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03E318D-8147-414A-89E6-DF2973A0DEFE}" type="datetimeFigureOut">
              <a:rPr lang="en-US" smtClean="0"/>
              <a:t>1/31/2022</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58F39D9-12A8-4D14-908A-D491A0B6B17C}" type="slidenum">
              <a:rPr lang="en-US" smtClean="0"/>
              <a:t>‹#›</a:t>
            </a:fld>
            <a:endParaRPr lang="en-US"/>
          </a:p>
        </p:txBody>
      </p:sp>
    </p:spTree>
    <p:extLst>
      <p:ext uri="{BB962C8B-B14F-4D97-AF65-F5344CB8AC3E}">
        <p14:creationId xmlns:p14="http://schemas.microsoft.com/office/powerpoint/2010/main" val="326893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ple pictures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2356" y="1676402"/>
            <a:ext cx="2681844" cy="2816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42356" y="5214938"/>
            <a:ext cx="264661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03E318D-8147-414A-89E6-DF2973A0DEFE}" type="datetimeFigureOut">
              <a:rPr lang="en-US" smtClean="0"/>
              <a:t>1/31/2022</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58F39D9-12A8-4D14-908A-D491A0B6B17C}" type="slidenum">
              <a:rPr lang="en-US" smtClean="0"/>
              <a:t>‹#›</a:t>
            </a:fld>
            <a:endParaRPr lang="en-US"/>
          </a:p>
        </p:txBody>
      </p:sp>
      <p:sp>
        <p:nvSpPr>
          <p:cNvPr id="9" name="Picture Placeholder 2"/>
          <p:cNvSpPr>
            <a:spLocks noGrp="1"/>
          </p:cNvSpPr>
          <p:nvPr>
            <p:ph type="pic" idx="13"/>
          </p:nvPr>
        </p:nvSpPr>
        <p:spPr>
          <a:xfrm>
            <a:off x="3337956" y="1676402"/>
            <a:ext cx="2529444" cy="2816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6096000" y="1676402"/>
            <a:ext cx="2590800" cy="2816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p:cNvSpPr>
            <a:spLocks noGrp="1"/>
          </p:cNvSpPr>
          <p:nvPr>
            <p:ph type="body" sz="half" idx="15"/>
          </p:nvPr>
        </p:nvSpPr>
        <p:spPr>
          <a:xfrm>
            <a:off x="3307278" y="5181600"/>
            <a:ext cx="25294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3"/>
          <p:cNvSpPr>
            <a:spLocks noGrp="1"/>
          </p:cNvSpPr>
          <p:nvPr>
            <p:ph type="body" sz="half" idx="16"/>
          </p:nvPr>
        </p:nvSpPr>
        <p:spPr>
          <a:xfrm>
            <a:off x="6082964" y="5181600"/>
            <a:ext cx="255676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1" name="Text Placeholder 20"/>
          <p:cNvSpPr>
            <a:spLocks noGrp="1"/>
          </p:cNvSpPr>
          <p:nvPr>
            <p:ph type="body" sz="quarter" idx="17"/>
          </p:nvPr>
        </p:nvSpPr>
        <p:spPr>
          <a:xfrm>
            <a:off x="3352800" y="4648200"/>
            <a:ext cx="2514600" cy="533400"/>
          </a:xfrm>
        </p:spPr>
        <p:txBody>
          <a:bodyPr anchor="t" anchorCtr="0">
            <a:normAutofit/>
          </a:bodyPr>
          <a:lstStyle>
            <a:lvl1pPr marL="0" indent="0" algn="l">
              <a:buNone/>
              <a:defRPr sz="2000">
                <a:latin typeface="+mj-lt"/>
              </a:defRPr>
            </a:lvl1pPr>
          </a:lstStyle>
          <a:p>
            <a:pPr lvl="0"/>
            <a:r>
              <a:rPr lang="en-US" dirty="0"/>
              <a:t>Click to edit Master text styles</a:t>
            </a:r>
          </a:p>
        </p:txBody>
      </p:sp>
      <p:sp>
        <p:nvSpPr>
          <p:cNvPr id="23" name="Text Placeholder 22"/>
          <p:cNvSpPr>
            <a:spLocks noGrp="1"/>
          </p:cNvSpPr>
          <p:nvPr>
            <p:ph type="body" sz="quarter" idx="18"/>
          </p:nvPr>
        </p:nvSpPr>
        <p:spPr>
          <a:xfrm>
            <a:off x="6096001" y="4648200"/>
            <a:ext cx="2580290" cy="533400"/>
          </a:xfrm>
        </p:spPr>
        <p:txBody>
          <a:bodyPr anchor="t" anchorCtr="0">
            <a:normAutofit/>
          </a:bodyPr>
          <a:lstStyle>
            <a:lvl1pPr marL="0" indent="0" algn="l">
              <a:buNone/>
              <a:defRPr sz="2000">
                <a:latin typeface="+mj-lt"/>
              </a:defRPr>
            </a:lvl1pPr>
            <a:lvl2pPr marL="457200" indent="0" algn="l">
              <a:buNone/>
              <a:defRPr sz="2000">
                <a:latin typeface="+mj-lt"/>
              </a:defRPr>
            </a:lvl2pPr>
            <a:lvl3pPr marL="914400" indent="0" algn="l">
              <a:buNone/>
              <a:defRPr sz="2000">
                <a:latin typeface="+mj-lt"/>
              </a:defRPr>
            </a:lvl3pPr>
            <a:lvl4pPr marL="1371600" indent="0" algn="l">
              <a:buNone/>
              <a:defRPr sz="2000">
                <a:latin typeface="+mj-lt"/>
              </a:defRPr>
            </a:lvl4pPr>
            <a:lvl5pPr marL="1828800" indent="0" algn="l">
              <a:buNone/>
              <a:defRPr sz="2000">
                <a:latin typeface="+mj-lt"/>
              </a:defRPr>
            </a:lvl5pPr>
          </a:lstStyle>
          <a:p>
            <a:pPr lvl="0"/>
            <a:r>
              <a:rPr lang="en-US" dirty="0"/>
              <a:t>Click to edit Master text styles</a:t>
            </a:r>
          </a:p>
        </p:txBody>
      </p:sp>
      <p:sp>
        <p:nvSpPr>
          <p:cNvPr id="26" name="Text Placeholder 25"/>
          <p:cNvSpPr>
            <a:spLocks noGrp="1"/>
          </p:cNvSpPr>
          <p:nvPr>
            <p:ph type="body" sz="quarter" idx="19"/>
          </p:nvPr>
        </p:nvSpPr>
        <p:spPr>
          <a:xfrm>
            <a:off x="457200" y="4648200"/>
            <a:ext cx="2667000" cy="533400"/>
          </a:xfrm>
        </p:spPr>
        <p:txBody>
          <a:bodyPr>
            <a:noAutofit/>
          </a:bodyPr>
          <a:lstStyle>
            <a:lvl1pPr marL="0" indent="0">
              <a:buNone/>
              <a:defRPr sz="2000">
                <a:latin typeface="+mj-lt"/>
              </a:defRPr>
            </a:lvl1pPr>
          </a:lstStyle>
          <a:p>
            <a:pPr lvl="0"/>
            <a:r>
              <a:rPr lang="en-US" dirty="0"/>
              <a:t>Click to edit Master text styles</a:t>
            </a:r>
          </a:p>
        </p:txBody>
      </p:sp>
      <p:sp>
        <p:nvSpPr>
          <p:cNvPr id="30" name="Title 29"/>
          <p:cNvSpPr>
            <a:spLocks noGrp="1"/>
          </p:cNvSpPr>
          <p:nvPr>
            <p:ph type="title"/>
          </p:nvPr>
        </p:nvSpPr>
        <p:spPr/>
        <p:txBody>
          <a:bodyPr/>
          <a:lstStyle/>
          <a:p>
            <a:r>
              <a:rPr lang="en-US"/>
              <a:t>Click to edit Master title style</a:t>
            </a:r>
          </a:p>
        </p:txBody>
      </p:sp>
      <p:cxnSp>
        <p:nvCxnSpPr>
          <p:cNvPr id="29" name="Straight Connector 28"/>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24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2pPr marL="742950" indent="-285750">
              <a:buFont typeface="Courier New" panose="02070309020205020404" pitchFamily="49" charset="0"/>
              <a:buChar char="o"/>
              <a:defRPr/>
            </a:lvl2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58F39D9-12A8-4D14-908A-D491A0B6B17C}" type="slidenum">
              <a:rPr lang="en-US" smtClean="0"/>
              <a:t>‹#›</a:t>
            </a:fld>
            <a:endParaRPr lang="en-US"/>
          </a:p>
        </p:txBody>
      </p:sp>
      <p:cxnSp>
        <p:nvCxnSpPr>
          <p:cNvPr id="18" name="Straight Connector 17"/>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C145FE-EF88-4075-86F9-770E8728F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660816"/>
            <a:ext cx="1943726" cy="1295817"/>
          </a:xfrm>
          <a:prstGeom prst="rect">
            <a:avLst/>
          </a:prstGeom>
        </p:spPr>
      </p:pic>
    </p:spTree>
    <p:extLst>
      <p:ext uri="{BB962C8B-B14F-4D97-AF65-F5344CB8AC3E}">
        <p14:creationId xmlns:p14="http://schemas.microsoft.com/office/powerpoint/2010/main" val="2411901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le pictures no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7526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03E318D-8147-414A-89E6-DF2973A0DEFE}" type="datetimeFigureOut">
              <a:rPr lang="en-US" smtClean="0"/>
              <a:t>1/31/2022</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58F39D9-12A8-4D14-908A-D491A0B6B17C}" type="slidenum">
              <a:rPr lang="en-US" smtClean="0"/>
              <a:t>‹#›</a:t>
            </a:fld>
            <a:endParaRPr lang="en-US"/>
          </a:p>
        </p:txBody>
      </p:sp>
      <p:sp>
        <p:nvSpPr>
          <p:cNvPr id="15"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Gill Sans MT" panose="020B0502020104020203" pitchFamily="34" charset="0"/>
                <a:ea typeface="+mj-ea"/>
                <a:cs typeface="+mj-cs"/>
              </a:defRPr>
            </a:lvl1pPr>
          </a:lstStyle>
          <a:p>
            <a:r>
              <a:rPr lang="en-US" sz="4400"/>
              <a:t>Click to edit Master title style</a:t>
            </a:r>
          </a:p>
        </p:txBody>
      </p:sp>
      <p:sp>
        <p:nvSpPr>
          <p:cNvPr id="19" name="Picture Placeholder 2"/>
          <p:cNvSpPr>
            <a:spLocks noGrp="1"/>
          </p:cNvSpPr>
          <p:nvPr>
            <p:ph type="pic" idx="13"/>
          </p:nvPr>
        </p:nvSpPr>
        <p:spPr>
          <a:xfrm>
            <a:off x="2514600" y="17526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0" name="Picture Placeholder 2"/>
          <p:cNvSpPr>
            <a:spLocks noGrp="1"/>
          </p:cNvSpPr>
          <p:nvPr>
            <p:ph type="pic" idx="14"/>
          </p:nvPr>
        </p:nvSpPr>
        <p:spPr>
          <a:xfrm>
            <a:off x="4648200" y="17526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Picture Placeholder 2"/>
          <p:cNvSpPr>
            <a:spLocks noGrp="1"/>
          </p:cNvSpPr>
          <p:nvPr>
            <p:ph type="pic" idx="15"/>
          </p:nvPr>
        </p:nvSpPr>
        <p:spPr>
          <a:xfrm>
            <a:off x="6705600" y="17526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Picture Placeholder 2"/>
          <p:cNvSpPr>
            <a:spLocks noGrp="1"/>
          </p:cNvSpPr>
          <p:nvPr>
            <p:ph type="pic" idx="16"/>
          </p:nvPr>
        </p:nvSpPr>
        <p:spPr>
          <a:xfrm>
            <a:off x="445325" y="38100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Picture Placeholder 2"/>
          <p:cNvSpPr>
            <a:spLocks noGrp="1"/>
          </p:cNvSpPr>
          <p:nvPr>
            <p:ph type="pic" idx="17"/>
          </p:nvPr>
        </p:nvSpPr>
        <p:spPr>
          <a:xfrm>
            <a:off x="2502725" y="38100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4" name="Picture Placeholder 2"/>
          <p:cNvSpPr>
            <a:spLocks noGrp="1"/>
          </p:cNvSpPr>
          <p:nvPr>
            <p:ph type="pic" idx="18"/>
          </p:nvPr>
        </p:nvSpPr>
        <p:spPr>
          <a:xfrm>
            <a:off x="4636325" y="38100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5" name="Picture Placeholder 2"/>
          <p:cNvSpPr>
            <a:spLocks noGrp="1"/>
          </p:cNvSpPr>
          <p:nvPr>
            <p:ph type="pic" idx="19"/>
          </p:nvPr>
        </p:nvSpPr>
        <p:spPr>
          <a:xfrm>
            <a:off x="6693725" y="38100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cxnSp>
        <p:nvCxnSpPr>
          <p:cNvPr id="33" name="Straight Connector 32"/>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399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er">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914400" y="3789403"/>
            <a:ext cx="7315200" cy="553998"/>
          </a:xfrm>
        </p:spPr>
        <p:txBody>
          <a:bodyPr lIns="0" tIns="0" rIns="0" bIns="0" anchor="b" anchorCtr="0">
            <a:spAutoFit/>
          </a:bodyPr>
          <a:lstStyle>
            <a:lvl1pPr marL="0" indent="0">
              <a:buNone/>
              <a:defRPr sz="3600">
                <a:solidFill>
                  <a:schemeClr val="bg1"/>
                </a:solidFill>
              </a:defRPr>
            </a:lvl1pPr>
          </a:lstStyle>
          <a:p>
            <a:pPr lvl="0"/>
            <a:r>
              <a:rPr lang="en-US" dirty="0"/>
              <a:t>Section name</a:t>
            </a:r>
          </a:p>
        </p:txBody>
      </p:sp>
      <p:sp>
        <p:nvSpPr>
          <p:cNvPr id="12" name="Text Placeholder 11"/>
          <p:cNvSpPr>
            <a:spLocks noGrp="1"/>
          </p:cNvSpPr>
          <p:nvPr>
            <p:ph type="body" sz="quarter" idx="12" hasCustomPrompt="1"/>
          </p:nvPr>
        </p:nvSpPr>
        <p:spPr>
          <a:xfrm>
            <a:off x="152400" y="3429000"/>
            <a:ext cx="762000" cy="914400"/>
          </a:xfrm>
        </p:spPr>
        <p:txBody>
          <a:bodyPr lIns="0" tIns="0" rIns="0" bIns="0" anchor="b" anchorCtr="0">
            <a:normAutofit/>
          </a:bodyPr>
          <a:lstStyle>
            <a:lvl1pPr marL="0" indent="0" algn="ctr">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grpSp>
        <p:nvGrpSpPr>
          <p:cNvPr id="8" name="Group 7"/>
          <p:cNvGrpSpPr/>
          <p:nvPr userDrawn="1"/>
        </p:nvGrpSpPr>
        <p:grpSpPr>
          <a:xfrm>
            <a:off x="533400" y="4419600"/>
            <a:ext cx="8229600" cy="212698"/>
            <a:chOff x="400050" y="4435502"/>
            <a:chExt cx="8229600" cy="212698"/>
          </a:xfrm>
        </p:grpSpPr>
        <p:cxnSp>
          <p:nvCxnSpPr>
            <p:cNvPr id="9" name="Straight Connector 8"/>
            <p:cNvCxnSpPr/>
            <p:nvPr userDrawn="1"/>
          </p:nvCxnSpPr>
          <p:spPr>
            <a:xfrm>
              <a:off x="400050" y="4435502"/>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00050" y="4505076"/>
              <a:ext cx="822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00050" y="4581276"/>
              <a:ext cx="822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00050" y="4648200"/>
              <a:ext cx="8229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6432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slide picture with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58F39D9-12A8-4D14-908A-D491A0B6B17C}" type="slidenum">
              <a:rPr lang="en-US" smtClean="0"/>
              <a:t>‹#›</a:t>
            </a:fld>
            <a:endParaRPr lang="en-US" dirty="0"/>
          </a:p>
        </p:txBody>
      </p:sp>
      <p:sp>
        <p:nvSpPr>
          <p:cNvPr id="5" name="Picture Placeholder 4"/>
          <p:cNvSpPr>
            <a:spLocks noGrp="1"/>
          </p:cNvSpPr>
          <p:nvPr>
            <p:ph type="pic" sz="quarter" idx="11" hasCustomPrompt="1"/>
          </p:nvPr>
        </p:nvSpPr>
        <p:spPr>
          <a:xfrm>
            <a:off x="0" y="5576"/>
            <a:ext cx="9144000" cy="6858000"/>
          </a:xfrm>
        </p:spPr>
        <p:txBody>
          <a:bodyPr/>
          <a:lstStyle>
            <a:lvl1pPr>
              <a:defRPr baseline="0"/>
            </a:lvl1pPr>
          </a:lstStyle>
          <a:p>
            <a:r>
              <a:rPr lang="en-US" dirty="0"/>
              <a:t>Full slide picture with text across</a:t>
            </a:r>
          </a:p>
        </p:txBody>
      </p:sp>
      <p:sp>
        <p:nvSpPr>
          <p:cNvPr id="7" name="Text Placeholder 6"/>
          <p:cNvSpPr>
            <a:spLocks noGrp="1"/>
          </p:cNvSpPr>
          <p:nvPr>
            <p:ph type="body" sz="quarter" idx="12"/>
          </p:nvPr>
        </p:nvSpPr>
        <p:spPr>
          <a:xfrm>
            <a:off x="304800" y="4953000"/>
            <a:ext cx="8610600" cy="1066800"/>
          </a:xfrm>
          <a:solidFill>
            <a:srgbClr val="EEECE1">
              <a:alpha val="50196"/>
            </a:srgbClr>
          </a:solidFill>
        </p:spPr>
        <p:txBody>
          <a:bodyPr/>
          <a:lstStyle>
            <a:lvl1pPr marL="0" indent="0">
              <a:buFontTx/>
              <a:buNone/>
              <a:defRPr/>
            </a:lvl1pPr>
          </a:lstStyle>
          <a:p>
            <a:pPr lvl="0"/>
            <a:r>
              <a:rPr lang="en-US" dirty="0"/>
              <a:t>Click to edit Master text styles</a:t>
            </a:r>
          </a:p>
        </p:txBody>
      </p:sp>
    </p:spTree>
    <p:extLst>
      <p:ext uri="{BB962C8B-B14F-4D97-AF65-F5344CB8AC3E}">
        <p14:creationId xmlns:p14="http://schemas.microsoft.com/office/powerpoint/2010/main" val="3891621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rtArt or othe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58F39D9-12A8-4D14-908A-D491A0B6B17C}" type="slidenum">
              <a:rPr lang="en-US" smtClean="0"/>
              <a:t>‹#›</a:t>
            </a:fld>
            <a:endParaRPr lang="en-US" dirty="0"/>
          </a:p>
        </p:txBody>
      </p:sp>
      <p:cxnSp>
        <p:nvCxnSpPr>
          <p:cNvPr id="14" name="Straight Connector 13"/>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28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58F39D9-12A8-4D14-908A-D491A0B6B17C}" type="slidenum">
              <a:rPr lang="en-US" smtClean="0"/>
              <a:t>‹#›</a:t>
            </a:fld>
            <a:endParaRPr lang="en-US"/>
          </a:p>
        </p:txBody>
      </p:sp>
      <p:cxnSp>
        <p:nvCxnSpPr>
          <p:cNvPr id="21" name="Straight Connector 20"/>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7ADE09A-7186-4308-B6B3-5E56E35BC2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660816"/>
            <a:ext cx="1943726" cy="1295817"/>
          </a:xfrm>
          <a:prstGeom prst="rect">
            <a:avLst/>
          </a:prstGeom>
        </p:spPr>
      </p:pic>
    </p:spTree>
    <p:extLst>
      <p:ext uri="{BB962C8B-B14F-4D97-AF65-F5344CB8AC3E}">
        <p14:creationId xmlns:p14="http://schemas.microsoft.com/office/powerpoint/2010/main" val="33488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399"/>
            <a:ext cx="4040188"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6399"/>
            <a:ext cx="4041775"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58F39D9-12A8-4D14-908A-D491A0B6B17C}" type="slidenum">
              <a:rPr lang="en-US" smtClean="0"/>
              <a:t>‹#›</a:t>
            </a:fld>
            <a:endParaRPr lang="en-US"/>
          </a:p>
        </p:txBody>
      </p:sp>
      <p:cxnSp>
        <p:nvCxnSpPr>
          <p:cNvPr id="20" name="Straight Connector 19"/>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8E4B44B-309E-49DE-985C-C51F8425D7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660816"/>
            <a:ext cx="1943726" cy="1295817"/>
          </a:xfrm>
          <a:prstGeom prst="rect">
            <a:avLst/>
          </a:prstGeom>
        </p:spPr>
      </p:pic>
    </p:spTree>
    <p:extLst>
      <p:ext uri="{BB962C8B-B14F-4D97-AF65-F5344CB8AC3E}">
        <p14:creationId xmlns:p14="http://schemas.microsoft.com/office/powerpoint/2010/main" val="119307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58F39D9-12A8-4D14-908A-D491A0B6B17C}" type="slidenum">
              <a:rPr lang="en-US" smtClean="0"/>
              <a:t>‹#›</a:t>
            </a:fld>
            <a:endParaRPr lang="en-US"/>
          </a:p>
        </p:txBody>
      </p:sp>
      <p:pic>
        <p:nvPicPr>
          <p:cNvPr id="5" name="Picture 4">
            <a:extLst>
              <a:ext uri="{FF2B5EF4-FFF2-40B4-BE49-F238E27FC236}">
                <a16:creationId xmlns:a16="http://schemas.microsoft.com/office/drawing/2014/main" id="{79575DF8-AA1A-4990-8C69-9AB366169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660816"/>
            <a:ext cx="1943726" cy="1295817"/>
          </a:xfrm>
          <a:prstGeom prst="rect">
            <a:avLst/>
          </a:prstGeom>
        </p:spPr>
      </p:pic>
    </p:spTree>
    <p:extLst>
      <p:ext uri="{BB962C8B-B14F-4D97-AF65-F5344CB8AC3E}">
        <p14:creationId xmlns:p14="http://schemas.microsoft.com/office/powerpoint/2010/main" val="9774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Large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58F39D9-12A8-4D14-908A-D491A0B6B17C}" type="slidenum">
              <a:rPr lang="en-US" smtClean="0"/>
              <a:t>‹#›</a:t>
            </a:fld>
            <a:endParaRPr lang="en-US"/>
          </a:p>
        </p:txBody>
      </p:sp>
      <p:pic>
        <p:nvPicPr>
          <p:cNvPr id="8" name="Picture 7">
            <a:extLst>
              <a:ext uri="{FF2B5EF4-FFF2-40B4-BE49-F238E27FC236}">
                <a16:creationId xmlns:a16="http://schemas.microsoft.com/office/drawing/2014/main" id="{F2F29D4A-1ED3-461D-ACF4-9D4C066765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660816"/>
            <a:ext cx="1943726" cy="1295817"/>
          </a:xfrm>
          <a:prstGeom prst="rect">
            <a:avLst/>
          </a:prstGeom>
        </p:spPr>
      </p:pic>
    </p:spTree>
    <p:extLst>
      <p:ext uri="{BB962C8B-B14F-4D97-AF65-F5344CB8AC3E}">
        <p14:creationId xmlns:p14="http://schemas.microsoft.com/office/powerpoint/2010/main" val="15768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pictures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2356" y="1676400"/>
            <a:ext cx="2681844" cy="2816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42355" y="5214938"/>
            <a:ext cx="264661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58F39D9-12A8-4D14-908A-D491A0B6B17C}" type="slidenum">
              <a:rPr lang="en-US" smtClean="0"/>
              <a:t>‹#›</a:t>
            </a:fld>
            <a:endParaRPr lang="en-US"/>
          </a:p>
        </p:txBody>
      </p:sp>
      <p:sp>
        <p:nvSpPr>
          <p:cNvPr id="9" name="Picture Placeholder 2"/>
          <p:cNvSpPr>
            <a:spLocks noGrp="1"/>
          </p:cNvSpPr>
          <p:nvPr>
            <p:ph type="pic" idx="13"/>
          </p:nvPr>
        </p:nvSpPr>
        <p:spPr>
          <a:xfrm>
            <a:off x="3337956" y="1676400"/>
            <a:ext cx="2529444" cy="2816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6096000" y="1676400"/>
            <a:ext cx="2590800" cy="2816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p:cNvSpPr>
            <a:spLocks noGrp="1"/>
          </p:cNvSpPr>
          <p:nvPr>
            <p:ph type="body" sz="half" idx="15"/>
          </p:nvPr>
        </p:nvSpPr>
        <p:spPr>
          <a:xfrm>
            <a:off x="3307277" y="5181600"/>
            <a:ext cx="25294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3"/>
          <p:cNvSpPr>
            <a:spLocks noGrp="1"/>
          </p:cNvSpPr>
          <p:nvPr>
            <p:ph type="body" sz="half" idx="16"/>
          </p:nvPr>
        </p:nvSpPr>
        <p:spPr>
          <a:xfrm>
            <a:off x="6082963" y="5181600"/>
            <a:ext cx="255676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6" name="Straight Connector 15"/>
          <p:cNvCxnSpPr/>
          <p:nvPr userDrawn="1"/>
        </p:nvCxnSpPr>
        <p:spPr>
          <a:xfrm>
            <a:off x="457200" y="15240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7"/>
          </p:nvPr>
        </p:nvSpPr>
        <p:spPr>
          <a:xfrm>
            <a:off x="3352800" y="4648200"/>
            <a:ext cx="2514600" cy="533400"/>
          </a:xfrm>
        </p:spPr>
        <p:txBody>
          <a:bodyPr anchor="t" anchorCtr="0">
            <a:normAutofit/>
          </a:bodyPr>
          <a:lstStyle>
            <a:lvl1pPr marL="0" indent="0" algn="l">
              <a:buNone/>
              <a:defRPr sz="2000">
                <a:latin typeface="Franklin Gothic Medium" panose="020B0603020102020204" pitchFamily="34" charset="0"/>
              </a:defRPr>
            </a:lvl1pPr>
          </a:lstStyle>
          <a:p>
            <a:pPr lvl="0"/>
            <a:r>
              <a:rPr lang="en-US" dirty="0"/>
              <a:t>Click to edit Master text styles</a:t>
            </a:r>
          </a:p>
        </p:txBody>
      </p:sp>
      <p:sp>
        <p:nvSpPr>
          <p:cNvPr id="23" name="Text Placeholder 22"/>
          <p:cNvSpPr>
            <a:spLocks noGrp="1"/>
          </p:cNvSpPr>
          <p:nvPr>
            <p:ph type="body" sz="quarter" idx="18"/>
          </p:nvPr>
        </p:nvSpPr>
        <p:spPr>
          <a:xfrm>
            <a:off x="6096000" y="4648200"/>
            <a:ext cx="2580290" cy="533400"/>
          </a:xfrm>
        </p:spPr>
        <p:txBody>
          <a:bodyPr anchor="t" anchorCtr="0">
            <a:normAutofit/>
          </a:bodyPr>
          <a:lstStyle>
            <a:lvl1pPr marL="0" indent="0" algn="l">
              <a:buNone/>
              <a:defRPr sz="2000">
                <a:latin typeface="Franklin Gothic Medium" panose="020B0603020102020204" pitchFamily="34" charset="0"/>
              </a:defRPr>
            </a:lvl1pPr>
            <a:lvl2pPr marL="457200" indent="0" algn="l">
              <a:buNone/>
              <a:defRPr sz="2000">
                <a:latin typeface="+mj-lt"/>
              </a:defRPr>
            </a:lvl2pPr>
            <a:lvl3pPr marL="914400" indent="0" algn="l">
              <a:buNone/>
              <a:defRPr sz="2000">
                <a:latin typeface="+mj-lt"/>
              </a:defRPr>
            </a:lvl3pPr>
            <a:lvl4pPr marL="1371600" indent="0" algn="l">
              <a:buNone/>
              <a:defRPr sz="2000">
                <a:latin typeface="+mj-lt"/>
              </a:defRPr>
            </a:lvl4pPr>
            <a:lvl5pPr marL="1828800" indent="0" algn="l">
              <a:buNone/>
              <a:defRPr sz="2000">
                <a:latin typeface="+mj-lt"/>
              </a:defRPr>
            </a:lvl5pPr>
          </a:lstStyle>
          <a:p>
            <a:pPr lvl="0"/>
            <a:r>
              <a:rPr lang="en-US" dirty="0"/>
              <a:t>Click to edit Master text styles</a:t>
            </a:r>
          </a:p>
        </p:txBody>
      </p:sp>
      <p:sp>
        <p:nvSpPr>
          <p:cNvPr id="26" name="Text Placeholder 25"/>
          <p:cNvSpPr>
            <a:spLocks noGrp="1"/>
          </p:cNvSpPr>
          <p:nvPr>
            <p:ph type="body" sz="quarter" idx="19"/>
          </p:nvPr>
        </p:nvSpPr>
        <p:spPr>
          <a:xfrm>
            <a:off x="457200" y="4648200"/>
            <a:ext cx="2667000" cy="533400"/>
          </a:xfrm>
        </p:spPr>
        <p:txBody>
          <a:bodyPr>
            <a:noAutofit/>
          </a:bodyPr>
          <a:lstStyle>
            <a:lvl1pPr marL="0" indent="0">
              <a:buNone/>
              <a:defRPr sz="2000">
                <a:latin typeface="Franklin Gothic Medium" panose="020B0603020102020204" pitchFamily="34" charset="0"/>
              </a:defRPr>
            </a:lvl1pPr>
          </a:lstStyle>
          <a:p>
            <a:pPr lvl="0"/>
            <a:r>
              <a:rPr lang="en-US" dirty="0"/>
              <a:t>Click to edit Master text styles</a:t>
            </a:r>
          </a:p>
        </p:txBody>
      </p:sp>
      <p:sp>
        <p:nvSpPr>
          <p:cNvPr id="30" name="Title 29"/>
          <p:cNvSpPr>
            <a:spLocks noGrp="1"/>
          </p:cNvSpPr>
          <p:nvPr>
            <p:ph type="title"/>
          </p:nvPr>
        </p:nvSpPr>
        <p:spPr/>
        <p:txBody>
          <a:bodyPr/>
          <a:lstStyle/>
          <a:p>
            <a:r>
              <a:rPr lang="en-US"/>
              <a:t>Click to edit Master title style</a:t>
            </a:r>
          </a:p>
        </p:txBody>
      </p:sp>
      <p:pic>
        <p:nvPicPr>
          <p:cNvPr id="17" name="Picture 16">
            <a:extLst>
              <a:ext uri="{FF2B5EF4-FFF2-40B4-BE49-F238E27FC236}">
                <a16:creationId xmlns:a16="http://schemas.microsoft.com/office/drawing/2014/main" id="{60030E35-8052-4F06-8538-81A0FEF571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660816"/>
            <a:ext cx="1943726" cy="1295817"/>
          </a:xfrm>
          <a:prstGeom prst="rect">
            <a:avLst/>
          </a:prstGeom>
        </p:spPr>
      </p:pic>
    </p:spTree>
    <p:extLst>
      <p:ext uri="{BB962C8B-B14F-4D97-AF65-F5344CB8AC3E}">
        <p14:creationId xmlns:p14="http://schemas.microsoft.com/office/powerpoint/2010/main" val="51529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le pictures no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7526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58F39D9-12A8-4D14-908A-D491A0B6B17C}" type="slidenum">
              <a:rPr lang="en-US" smtClean="0"/>
              <a:t>‹#›</a:t>
            </a:fld>
            <a:endParaRPr lang="en-US"/>
          </a:p>
        </p:txBody>
      </p:sp>
      <p:sp>
        <p:nvSpPr>
          <p:cNvPr id="15"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Gill Sans MT" panose="020B0502020104020203" pitchFamily="34" charset="0"/>
                <a:ea typeface="+mj-ea"/>
                <a:cs typeface="+mj-cs"/>
              </a:defRPr>
            </a:lvl1pPr>
          </a:lstStyle>
          <a:p>
            <a:r>
              <a:rPr lang="en-US"/>
              <a:t>Click to edit Master title style</a:t>
            </a:r>
          </a:p>
        </p:txBody>
      </p:sp>
      <p:sp>
        <p:nvSpPr>
          <p:cNvPr id="19" name="Picture Placeholder 2"/>
          <p:cNvSpPr>
            <a:spLocks noGrp="1"/>
          </p:cNvSpPr>
          <p:nvPr>
            <p:ph type="pic" idx="13"/>
          </p:nvPr>
        </p:nvSpPr>
        <p:spPr>
          <a:xfrm>
            <a:off x="2514600" y="17526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0" name="Picture Placeholder 2"/>
          <p:cNvSpPr>
            <a:spLocks noGrp="1"/>
          </p:cNvSpPr>
          <p:nvPr>
            <p:ph type="pic" idx="14"/>
          </p:nvPr>
        </p:nvSpPr>
        <p:spPr>
          <a:xfrm>
            <a:off x="4648200" y="17526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Picture Placeholder 2"/>
          <p:cNvSpPr>
            <a:spLocks noGrp="1"/>
          </p:cNvSpPr>
          <p:nvPr>
            <p:ph type="pic" idx="15"/>
          </p:nvPr>
        </p:nvSpPr>
        <p:spPr>
          <a:xfrm>
            <a:off x="6705600" y="17526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Picture Placeholder 2"/>
          <p:cNvSpPr>
            <a:spLocks noGrp="1"/>
          </p:cNvSpPr>
          <p:nvPr>
            <p:ph type="pic" idx="16"/>
          </p:nvPr>
        </p:nvSpPr>
        <p:spPr>
          <a:xfrm>
            <a:off x="445325" y="38100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Picture Placeholder 2"/>
          <p:cNvSpPr>
            <a:spLocks noGrp="1"/>
          </p:cNvSpPr>
          <p:nvPr>
            <p:ph type="pic" idx="17"/>
          </p:nvPr>
        </p:nvSpPr>
        <p:spPr>
          <a:xfrm>
            <a:off x="2502725" y="38100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4" name="Picture Placeholder 2"/>
          <p:cNvSpPr>
            <a:spLocks noGrp="1"/>
          </p:cNvSpPr>
          <p:nvPr>
            <p:ph type="pic" idx="18"/>
          </p:nvPr>
        </p:nvSpPr>
        <p:spPr>
          <a:xfrm>
            <a:off x="4636325" y="38100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5" name="Picture Placeholder 2"/>
          <p:cNvSpPr>
            <a:spLocks noGrp="1"/>
          </p:cNvSpPr>
          <p:nvPr>
            <p:ph type="pic" idx="19"/>
          </p:nvPr>
        </p:nvSpPr>
        <p:spPr>
          <a:xfrm>
            <a:off x="6693725" y="3810000"/>
            <a:ext cx="1828800" cy="182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cxnSp>
        <p:nvCxnSpPr>
          <p:cNvPr id="33" name="Straight Connector 32"/>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75D6743-90EF-4D2F-B729-34DF06190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660816"/>
            <a:ext cx="1943726" cy="1295817"/>
          </a:xfrm>
          <a:prstGeom prst="rect">
            <a:avLst/>
          </a:prstGeom>
        </p:spPr>
      </p:pic>
    </p:spTree>
    <p:extLst>
      <p:ext uri="{BB962C8B-B14F-4D97-AF65-F5344CB8AC3E}">
        <p14:creationId xmlns:p14="http://schemas.microsoft.com/office/powerpoint/2010/main" val="203887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er">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914400" y="3789403"/>
            <a:ext cx="7315200" cy="553998"/>
          </a:xfrm>
        </p:spPr>
        <p:txBody>
          <a:bodyPr lIns="0" tIns="0" rIns="0" bIns="0" anchor="b" anchorCtr="0">
            <a:spAutoFit/>
          </a:bodyPr>
          <a:lstStyle>
            <a:lvl1pPr marL="0" indent="0">
              <a:buNone/>
              <a:defRPr sz="3600">
                <a:solidFill>
                  <a:schemeClr val="bg1"/>
                </a:solidFill>
                <a:latin typeface="Franklin Gothic Medium" panose="020B0603020102020204" pitchFamily="34" charset="0"/>
              </a:defRPr>
            </a:lvl1pPr>
          </a:lstStyle>
          <a:p>
            <a:pPr lvl="0"/>
            <a:r>
              <a:rPr lang="en-US" dirty="0"/>
              <a:t>Section name</a:t>
            </a:r>
          </a:p>
        </p:txBody>
      </p:sp>
      <p:sp>
        <p:nvSpPr>
          <p:cNvPr id="12" name="Text Placeholder 11"/>
          <p:cNvSpPr>
            <a:spLocks noGrp="1"/>
          </p:cNvSpPr>
          <p:nvPr>
            <p:ph type="body" sz="quarter" idx="12" hasCustomPrompt="1"/>
          </p:nvPr>
        </p:nvSpPr>
        <p:spPr>
          <a:xfrm>
            <a:off x="152400" y="3429000"/>
            <a:ext cx="762000" cy="914400"/>
          </a:xfrm>
        </p:spPr>
        <p:txBody>
          <a:bodyPr lIns="0" tIns="0" rIns="0" bIns="0" anchor="b" anchorCtr="0">
            <a:normAutofit/>
          </a:bodyPr>
          <a:lstStyle>
            <a:lvl1pPr marL="0" indent="0" algn="ctr">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cxnSp>
        <p:nvCxnSpPr>
          <p:cNvPr id="14" name="Straight Connector 13"/>
          <p:cNvCxnSpPr/>
          <p:nvPr userDrawn="1"/>
        </p:nvCxnSpPr>
        <p:spPr>
          <a:xfrm>
            <a:off x="152400" y="44196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71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23975-86F8-4135-8CB4-A57C9603E649}" type="slidenum">
              <a:rPr lang="en-US" smtClean="0"/>
              <a:t>‹#›</a:t>
            </a:fld>
            <a:endParaRPr lang="en-US"/>
          </a:p>
        </p:txBody>
      </p:sp>
    </p:spTree>
    <p:extLst>
      <p:ext uri="{BB962C8B-B14F-4D97-AF65-F5344CB8AC3E}">
        <p14:creationId xmlns:p14="http://schemas.microsoft.com/office/powerpoint/2010/main" val="30743691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defTabSz="914400" rtl="0" eaLnBrk="1" latinLnBrk="0" hangingPunct="1">
        <a:spcBef>
          <a:spcPct val="0"/>
        </a:spcBef>
        <a:buNone/>
        <a:defRPr sz="4400" kern="1200">
          <a:solidFill>
            <a:schemeClr val="tx1"/>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F15AB-6D0F-4492-B202-614EEE42CCE8}" type="datetimeFigureOut">
              <a:rPr lang="en-US" smtClean="0"/>
              <a:t>1/31/2022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23975-86F8-4135-8CB4-A57C9603E649}"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1000" y="5943602"/>
            <a:ext cx="672575" cy="612651"/>
          </a:xfrm>
          <a:prstGeom prst="rect">
            <a:avLst/>
          </a:prstGeom>
        </p:spPr>
      </p:pic>
    </p:spTree>
    <p:extLst>
      <p:ext uri="{BB962C8B-B14F-4D97-AF65-F5344CB8AC3E}">
        <p14:creationId xmlns:p14="http://schemas.microsoft.com/office/powerpoint/2010/main" val="16290538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ctrTitle"/>
          </p:nvPr>
        </p:nvSpPr>
        <p:spPr>
          <a:xfrm>
            <a:off x="207905" y="1810067"/>
            <a:ext cx="7308262" cy="14700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000"/>
              <a:buFont typeface="Libre Franklin Medium"/>
              <a:buNone/>
            </a:pPr>
            <a:r>
              <a:rPr lang="en-US" sz="2800" b="1" dirty="0">
                <a:latin typeface="Libre Franklin Medium"/>
                <a:ea typeface="Libre Franklin Medium"/>
                <a:cs typeface="Libre Franklin Medium"/>
                <a:sym typeface="Libre Franklin Medium"/>
              </a:rPr>
              <a:t>Thrifty Food Plan Changes </a:t>
            </a:r>
            <a:endParaRPr sz="2800" dirty="0">
              <a:latin typeface="Libre Franklin Medium"/>
              <a:ea typeface="Libre Franklin Medium"/>
              <a:cs typeface="Libre Franklin Medium"/>
              <a:sym typeface="Libre Franklin Medium"/>
            </a:endParaRPr>
          </a:p>
        </p:txBody>
      </p:sp>
      <p:sp>
        <p:nvSpPr>
          <p:cNvPr id="85" name="Google Shape;85;p16"/>
          <p:cNvSpPr txBox="1">
            <a:spLocks noGrp="1"/>
          </p:cNvSpPr>
          <p:nvPr>
            <p:ph type="subTitle" idx="1"/>
          </p:nvPr>
        </p:nvSpPr>
        <p:spPr>
          <a:xfrm>
            <a:off x="381000" y="4312920"/>
            <a:ext cx="6912429" cy="1752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888E97"/>
              </a:buClr>
              <a:buSzPts val="2960"/>
              <a:buNone/>
            </a:pPr>
            <a:endParaRPr lang="en-US" sz="2000" dirty="0">
              <a:solidFill>
                <a:schemeClr val="tx1"/>
              </a:solidFill>
              <a:latin typeface="Libre Franklin Medium"/>
              <a:ea typeface="Libre Franklin Medium"/>
              <a:cs typeface="Libre Franklin Medium"/>
              <a:sym typeface="Libre Franklin Medium"/>
            </a:endParaRPr>
          </a:p>
          <a:p>
            <a:pPr marL="0" lvl="0" indent="0" algn="l" rtl="0">
              <a:lnSpc>
                <a:spcPct val="80000"/>
              </a:lnSpc>
              <a:spcBef>
                <a:spcPts val="0"/>
              </a:spcBef>
              <a:spcAft>
                <a:spcPts val="0"/>
              </a:spcAft>
              <a:buClr>
                <a:srgbClr val="888E97"/>
              </a:buClr>
              <a:buSzPts val="2960"/>
              <a:buNone/>
            </a:pPr>
            <a:r>
              <a:rPr lang="en-US" sz="2000" dirty="0">
                <a:solidFill>
                  <a:schemeClr val="tx1"/>
                </a:solidFill>
                <a:latin typeface="Libre Franklin Medium"/>
                <a:ea typeface="Libre Franklin Medium"/>
                <a:cs typeface="Libre Franklin Medium"/>
                <a:sym typeface="Libre Franklin Medium"/>
              </a:rPr>
              <a:t>Brittany Mangini</a:t>
            </a:r>
          </a:p>
          <a:p>
            <a:pPr marL="0" lvl="0" indent="0" algn="l" rtl="0">
              <a:lnSpc>
                <a:spcPct val="80000"/>
              </a:lnSpc>
              <a:spcBef>
                <a:spcPts val="0"/>
              </a:spcBef>
              <a:spcAft>
                <a:spcPts val="0"/>
              </a:spcAft>
              <a:buClr>
                <a:srgbClr val="888E97"/>
              </a:buClr>
              <a:buSzPts val="2960"/>
              <a:buNone/>
            </a:pPr>
            <a:r>
              <a:rPr lang="en-US" sz="2000" dirty="0">
                <a:solidFill>
                  <a:schemeClr val="tx1"/>
                </a:solidFill>
                <a:latin typeface="Libre Franklin Medium"/>
                <a:ea typeface="Libre Franklin Medium"/>
                <a:cs typeface="Libre Franklin Medium"/>
                <a:sym typeface="Libre Franklin Medium"/>
              </a:rPr>
              <a:t>Director, Food Security and Nutrition Programs</a:t>
            </a:r>
          </a:p>
          <a:p>
            <a:pPr marL="0" lvl="0" indent="0" algn="l" rtl="0">
              <a:lnSpc>
                <a:spcPct val="80000"/>
              </a:lnSpc>
              <a:spcBef>
                <a:spcPts val="0"/>
              </a:spcBef>
              <a:spcAft>
                <a:spcPts val="0"/>
              </a:spcAft>
              <a:buClr>
                <a:srgbClr val="888E97"/>
              </a:buClr>
              <a:buSzPts val="2960"/>
              <a:buNone/>
            </a:pPr>
            <a:r>
              <a:rPr lang="en-US" sz="2000" i="1" dirty="0">
                <a:solidFill>
                  <a:schemeClr val="tx1"/>
                </a:solidFill>
                <a:latin typeface="Libre Franklin Medium"/>
                <a:ea typeface="Libre Franklin Medium"/>
                <a:cs typeface="Libre Franklin Medium"/>
                <a:sym typeface="Libre Franklin Medium"/>
              </a:rPr>
              <a:t>Massachusetts Department of Transitional Assistance</a:t>
            </a:r>
          </a:p>
          <a:p>
            <a:pPr marL="0" lvl="0" indent="0" algn="l" rtl="0">
              <a:lnSpc>
                <a:spcPct val="80000"/>
              </a:lnSpc>
              <a:spcBef>
                <a:spcPts val="0"/>
              </a:spcBef>
              <a:spcAft>
                <a:spcPts val="0"/>
              </a:spcAft>
              <a:buClr>
                <a:srgbClr val="888E97"/>
              </a:buClr>
              <a:buSzPts val="2960"/>
              <a:buNone/>
            </a:pPr>
            <a:r>
              <a:rPr lang="en-US" sz="2000" i="1" dirty="0">
                <a:solidFill>
                  <a:schemeClr val="tx1"/>
                </a:solidFill>
                <a:latin typeface="Libre Franklin Medium"/>
                <a:ea typeface="Libre Franklin Medium"/>
                <a:cs typeface="Libre Franklin Medium"/>
                <a:sym typeface="Libre Franklin Medium"/>
              </a:rPr>
              <a:t>February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5757-F804-424A-8EE0-241E872DF04E}"/>
              </a:ext>
            </a:extLst>
          </p:cNvPr>
          <p:cNvSpPr>
            <a:spLocks noGrp="1"/>
          </p:cNvSpPr>
          <p:nvPr>
            <p:ph type="title"/>
          </p:nvPr>
        </p:nvSpPr>
        <p:spPr/>
        <p:txBody>
          <a:bodyPr>
            <a:normAutofit/>
          </a:bodyPr>
          <a:lstStyle/>
          <a:p>
            <a:pPr algn="ctr"/>
            <a:r>
              <a:rPr lang="en-US" sz="3200" dirty="0">
                <a:latin typeface="Libre Franklin Black" panose="020B0604020202020204" pitchFamily="2" charset="0"/>
              </a:rPr>
              <a:t>Who We Are and Who We Serve</a:t>
            </a:r>
          </a:p>
        </p:txBody>
      </p:sp>
      <p:sp>
        <p:nvSpPr>
          <p:cNvPr id="3" name="Content Placeholder 2">
            <a:extLst>
              <a:ext uri="{FF2B5EF4-FFF2-40B4-BE49-F238E27FC236}">
                <a16:creationId xmlns:a16="http://schemas.microsoft.com/office/drawing/2014/main" id="{63214D35-FFB2-4A16-8832-1B8E9AE5EE05}"/>
              </a:ext>
            </a:extLst>
          </p:cNvPr>
          <p:cNvSpPr>
            <a:spLocks noGrp="1"/>
          </p:cNvSpPr>
          <p:nvPr>
            <p:ph idx="1"/>
          </p:nvPr>
        </p:nvSpPr>
        <p:spPr>
          <a:xfrm>
            <a:off x="457200" y="1600200"/>
            <a:ext cx="8229600" cy="1329813"/>
          </a:xfrm>
        </p:spPr>
        <p:txBody>
          <a:bodyPr vert="horz" lIns="91440" tIns="45720" rIns="91440" bIns="45720" rtlCol="0" anchor="t">
            <a:normAutofit/>
          </a:bodyPr>
          <a:lstStyle/>
          <a:p>
            <a:pPr marL="0" indent="0" algn="l">
              <a:buNone/>
            </a:pPr>
            <a:r>
              <a:rPr lang="en-US" sz="1600" b="0" i="0" dirty="0">
                <a:solidFill>
                  <a:srgbClr val="063755"/>
                </a:solidFill>
                <a:effectLst/>
              </a:rPr>
              <a:t>The Department of Transitional Assistance (DTA) assists and empowers low-income individuals and families to meet their basic needs, improve their quality of life, and achieve long term economic mobility. DTA serves </a:t>
            </a:r>
            <a:r>
              <a:rPr lang="en-US" sz="1600" i="0" dirty="0">
                <a:solidFill>
                  <a:srgbClr val="063755"/>
                </a:solidFill>
                <a:effectLst/>
              </a:rPr>
              <a:t>residents </a:t>
            </a:r>
            <a:r>
              <a:rPr lang="en-US" sz="1600" b="0" i="0" dirty="0">
                <a:solidFill>
                  <a:srgbClr val="063755"/>
                </a:solidFill>
                <a:effectLst/>
              </a:rPr>
              <a:t>of the Commonwealth with direct economic assistance (cash benefits) and food assistance (SNAP benefits), as well as workforce training opportunities</a:t>
            </a:r>
            <a:r>
              <a:rPr lang="en-US" sz="1600" dirty="0">
                <a:solidFill>
                  <a:srgbClr val="FF0000"/>
                </a:solidFill>
              </a:rPr>
              <a:t>.</a:t>
            </a:r>
            <a:endParaRPr lang="en-US" sz="1600" b="0" i="0" dirty="0">
              <a:solidFill>
                <a:srgbClr val="063755"/>
              </a:solidFill>
              <a:effectLst/>
              <a:cs typeface="Calibri"/>
            </a:endParaRPr>
          </a:p>
          <a:p>
            <a:pPr marL="0" lvl="0" indent="0">
              <a:buNone/>
            </a:pPr>
            <a:endParaRPr lang="en-US" sz="1600" dirty="0">
              <a:solidFill>
                <a:srgbClr val="063755"/>
              </a:solidFill>
            </a:endParaRPr>
          </a:p>
          <a:p>
            <a:pPr marL="0" indent="0">
              <a:buNone/>
            </a:pPr>
            <a:endParaRPr lang="en-US" sz="1600" dirty="0">
              <a:solidFill>
                <a:srgbClr val="063755"/>
              </a:solidFill>
            </a:endParaRPr>
          </a:p>
          <a:p>
            <a:endParaRPr lang="en-US" sz="1600" dirty="0">
              <a:solidFill>
                <a:srgbClr val="063755"/>
              </a:solidFill>
              <a:cs typeface="Calibri"/>
            </a:endParaRPr>
          </a:p>
          <a:p>
            <a:pPr lvl="0"/>
            <a:endParaRPr lang="en-US" sz="1600" dirty="0">
              <a:solidFill>
                <a:srgbClr val="063755"/>
              </a:solidFill>
              <a:cs typeface="Calibri"/>
            </a:endParaRPr>
          </a:p>
          <a:p>
            <a:endParaRPr lang="en-US" sz="1600" dirty="0">
              <a:cs typeface="Calibri"/>
            </a:endParaRPr>
          </a:p>
          <a:p>
            <a:endParaRPr lang="en-US" sz="1600" dirty="0">
              <a:cs typeface="Calibri"/>
            </a:endParaRPr>
          </a:p>
          <a:p>
            <a:pPr lvl="1"/>
            <a:endParaRPr lang="en-US" sz="1400" dirty="0"/>
          </a:p>
          <a:p>
            <a:pPr lvl="1"/>
            <a:endParaRPr lang="en-US" sz="1400" dirty="0">
              <a:solidFill>
                <a:srgbClr val="063755"/>
              </a:solidFill>
            </a:endParaRPr>
          </a:p>
          <a:p>
            <a:pPr lvl="1"/>
            <a:endParaRPr lang="en-US" sz="1400" dirty="0">
              <a:solidFill>
                <a:srgbClr val="063755"/>
              </a:solidFill>
            </a:endParaRPr>
          </a:p>
        </p:txBody>
      </p:sp>
      <p:sp>
        <p:nvSpPr>
          <p:cNvPr id="4" name="Slide Number Placeholder 3">
            <a:extLst>
              <a:ext uri="{FF2B5EF4-FFF2-40B4-BE49-F238E27FC236}">
                <a16:creationId xmlns:a16="http://schemas.microsoft.com/office/drawing/2014/main" id="{FAF66BE9-7E37-497B-A88D-71F415235ECF}"/>
              </a:ext>
            </a:extLst>
          </p:cNvPr>
          <p:cNvSpPr>
            <a:spLocks noGrp="1"/>
          </p:cNvSpPr>
          <p:nvPr>
            <p:ph type="sldNum" sz="quarter" idx="12"/>
          </p:nvPr>
        </p:nvSpPr>
        <p:spPr/>
        <p:txBody>
          <a:bodyPr/>
          <a:lstStyle/>
          <a:p>
            <a:fld id="{A58F39D9-12A8-4D14-908A-D491A0B6B17C}" type="slidenum">
              <a:rPr lang="en-US" smtClean="0"/>
              <a:t>2</a:t>
            </a:fld>
            <a:endParaRPr lang="en-US"/>
          </a:p>
        </p:txBody>
      </p:sp>
      <p:graphicFrame>
        <p:nvGraphicFramePr>
          <p:cNvPr id="5" name="Table 5">
            <a:extLst>
              <a:ext uri="{FF2B5EF4-FFF2-40B4-BE49-F238E27FC236}">
                <a16:creationId xmlns:a16="http://schemas.microsoft.com/office/drawing/2014/main" id="{A6A2C55C-3F3C-415B-8BE0-DE98A42D32A3}"/>
              </a:ext>
            </a:extLst>
          </p:cNvPr>
          <p:cNvGraphicFramePr>
            <a:graphicFrameLocks noGrp="1"/>
          </p:cNvGraphicFramePr>
          <p:nvPr>
            <p:extLst>
              <p:ext uri="{D42A27DB-BD31-4B8C-83A1-F6EECF244321}">
                <p14:modId xmlns:p14="http://schemas.microsoft.com/office/powerpoint/2010/main" val="1367097063"/>
              </p:ext>
            </p:extLst>
          </p:nvPr>
        </p:nvGraphicFramePr>
        <p:xfrm>
          <a:off x="4394755" y="2930013"/>
          <a:ext cx="4316889" cy="2635835"/>
        </p:xfrm>
        <a:graphic>
          <a:graphicData uri="http://schemas.openxmlformats.org/drawingml/2006/table">
            <a:tbl>
              <a:tblPr firstRow="1" bandRow="1">
                <a:tableStyleId>{404C477F-5C90-4F12-B661-B5D7BA98C4FD}</a:tableStyleId>
              </a:tblPr>
              <a:tblGrid>
                <a:gridCol w="1438963">
                  <a:extLst>
                    <a:ext uri="{9D8B030D-6E8A-4147-A177-3AD203B41FA5}">
                      <a16:colId xmlns:a16="http://schemas.microsoft.com/office/drawing/2014/main" val="2252810034"/>
                    </a:ext>
                  </a:extLst>
                </a:gridCol>
                <a:gridCol w="1438963">
                  <a:extLst>
                    <a:ext uri="{9D8B030D-6E8A-4147-A177-3AD203B41FA5}">
                      <a16:colId xmlns:a16="http://schemas.microsoft.com/office/drawing/2014/main" val="1658392342"/>
                    </a:ext>
                  </a:extLst>
                </a:gridCol>
                <a:gridCol w="1438963">
                  <a:extLst>
                    <a:ext uri="{9D8B030D-6E8A-4147-A177-3AD203B41FA5}">
                      <a16:colId xmlns:a16="http://schemas.microsoft.com/office/drawing/2014/main" val="2358740324"/>
                    </a:ext>
                  </a:extLst>
                </a:gridCol>
              </a:tblGrid>
              <a:tr h="854618">
                <a:tc>
                  <a:txBody>
                    <a:bodyPr/>
                    <a:lstStyle/>
                    <a:p>
                      <a:r>
                        <a:rPr lang="en-US" dirty="0"/>
                        <a:t>MA Residents Served</a:t>
                      </a:r>
                    </a:p>
                  </a:txBody>
                  <a:tcPr/>
                </a:tc>
                <a:tc>
                  <a:txBody>
                    <a:bodyPr/>
                    <a:lstStyle/>
                    <a:p>
                      <a:r>
                        <a:rPr lang="en-US" dirty="0"/>
                        <a:t>Pre-COVID</a:t>
                      </a:r>
                    </a:p>
                  </a:txBody>
                  <a:tcPr/>
                </a:tc>
                <a:tc>
                  <a:txBody>
                    <a:bodyPr/>
                    <a:lstStyle/>
                    <a:p>
                      <a:r>
                        <a:rPr lang="en-US"/>
                        <a:t>Today </a:t>
                      </a:r>
                    </a:p>
                    <a:p>
                      <a:pPr lvl="0">
                        <a:buNone/>
                      </a:pPr>
                      <a:r>
                        <a:rPr lang="en-US"/>
                        <a:t>(30% higher)</a:t>
                      </a:r>
                      <a:endParaRPr lang="en-US" dirty="0"/>
                    </a:p>
                  </a:txBody>
                  <a:tcPr/>
                </a:tc>
                <a:extLst>
                  <a:ext uri="{0D108BD9-81ED-4DB2-BD59-A6C34878D82A}">
                    <a16:rowId xmlns:a16="http://schemas.microsoft.com/office/drawing/2014/main" val="3891179923"/>
                  </a:ext>
                </a:extLst>
              </a:tr>
              <a:tr h="854618">
                <a:tc>
                  <a:txBody>
                    <a:bodyPr/>
                    <a:lstStyle/>
                    <a:p>
                      <a:r>
                        <a:rPr lang="en-US" dirty="0"/>
                        <a:t>Households</a:t>
                      </a:r>
                    </a:p>
                  </a:txBody>
                  <a:tcPr/>
                </a:tc>
                <a:tc>
                  <a:txBody>
                    <a:bodyPr/>
                    <a:lstStyle/>
                    <a:p>
                      <a:r>
                        <a:rPr lang="en-US" dirty="0"/>
                        <a:t>450,000</a:t>
                      </a:r>
                    </a:p>
                  </a:txBody>
                  <a:tcPr/>
                </a:tc>
                <a:tc>
                  <a:txBody>
                    <a:bodyPr/>
                    <a:lstStyle/>
                    <a:p>
                      <a:r>
                        <a:rPr lang="en-US" dirty="0"/>
                        <a:t>590,000</a:t>
                      </a:r>
                    </a:p>
                  </a:txBody>
                  <a:tcPr/>
                </a:tc>
                <a:extLst>
                  <a:ext uri="{0D108BD9-81ED-4DB2-BD59-A6C34878D82A}">
                    <a16:rowId xmlns:a16="http://schemas.microsoft.com/office/drawing/2014/main" val="1730341552"/>
                  </a:ext>
                </a:extLst>
              </a:tr>
              <a:tr h="866817">
                <a:tc>
                  <a:txBody>
                    <a:bodyPr/>
                    <a:lstStyle/>
                    <a:p>
                      <a:r>
                        <a:rPr lang="en-US" dirty="0"/>
                        <a:t>Individuals </a:t>
                      </a:r>
                    </a:p>
                  </a:txBody>
                  <a:tcPr/>
                </a:tc>
                <a:tc>
                  <a:txBody>
                    <a:bodyPr/>
                    <a:lstStyle/>
                    <a:p>
                      <a:r>
                        <a:rPr lang="en-US" dirty="0"/>
                        <a:t>780,000</a:t>
                      </a:r>
                    </a:p>
                  </a:txBody>
                  <a:tcPr/>
                </a:tc>
                <a:tc>
                  <a:txBody>
                    <a:bodyPr/>
                    <a:lstStyle/>
                    <a:p>
                      <a:r>
                        <a:rPr lang="en-US" dirty="0"/>
                        <a:t>990,000</a:t>
                      </a:r>
                    </a:p>
                  </a:txBody>
                  <a:tcPr/>
                </a:tc>
                <a:extLst>
                  <a:ext uri="{0D108BD9-81ED-4DB2-BD59-A6C34878D82A}">
                    <a16:rowId xmlns:a16="http://schemas.microsoft.com/office/drawing/2014/main" val="1473667243"/>
                  </a:ext>
                </a:extLst>
              </a:tr>
            </a:tbl>
          </a:graphicData>
        </a:graphic>
      </p:graphicFrame>
      <p:sp>
        <p:nvSpPr>
          <p:cNvPr id="7" name="TextBox 6">
            <a:extLst>
              <a:ext uri="{FF2B5EF4-FFF2-40B4-BE49-F238E27FC236}">
                <a16:creationId xmlns:a16="http://schemas.microsoft.com/office/drawing/2014/main" id="{032D42A1-9294-4FBA-A289-872347E69850}"/>
              </a:ext>
            </a:extLst>
          </p:cNvPr>
          <p:cNvSpPr txBox="1"/>
          <p:nvPr/>
        </p:nvSpPr>
        <p:spPr>
          <a:xfrm>
            <a:off x="551274" y="3003308"/>
            <a:ext cx="3736786" cy="2800767"/>
          </a:xfrm>
          <a:prstGeom prst="rect">
            <a:avLst/>
          </a:prstGeom>
          <a:noFill/>
        </p:spPr>
        <p:txBody>
          <a:bodyPr wrap="square" lIns="91440" tIns="45720" rIns="91440" bIns="45720" anchor="t">
            <a:spAutoFit/>
          </a:bodyPr>
          <a:lstStyle/>
          <a:p>
            <a:pPr lvl="1"/>
            <a:r>
              <a:rPr lang="en-US" sz="1600" u="sng" dirty="0">
                <a:solidFill>
                  <a:srgbClr val="063755"/>
                </a:solidFill>
                <a:latin typeface="Calibri"/>
              </a:rPr>
              <a:t>MA's Current SNAP Caseload:</a:t>
            </a:r>
          </a:p>
          <a:p>
            <a:pPr marL="285750" lvl="2" indent="-285750">
              <a:buFont typeface="Arial" panose="020B0604020202020204" pitchFamily="34" charset="0"/>
              <a:buChar char="•"/>
            </a:pPr>
            <a:r>
              <a:rPr lang="en-US" sz="1600" dirty="0">
                <a:solidFill>
                  <a:srgbClr val="063755"/>
                </a:solidFill>
                <a:latin typeface="+mn-lt"/>
              </a:rPr>
              <a:t>29% of households contain at least one child</a:t>
            </a:r>
          </a:p>
          <a:p>
            <a:pPr marL="285750" lvl="1" indent="-285750">
              <a:buFont typeface="Arial" panose="020B0604020202020204" pitchFamily="34" charset="0"/>
              <a:buChar char="•"/>
            </a:pPr>
            <a:r>
              <a:rPr lang="en-US" sz="1600" dirty="0">
                <a:solidFill>
                  <a:srgbClr val="063755"/>
                </a:solidFill>
                <a:latin typeface="+mn-lt"/>
              </a:rPr>
              <a:t>67% of households have gross countable income of less than 100% of the Federal Poverty Level</a:t>
            </a:r>
          </a:p>
          <a:p>
            <a:pPr marL="285750" lvl="1" indent="-285750">
              <a:buFont typeface="Arial" panose="020B0604020202020204" pitchFamily="34" charset="0"/>
              <a:buChar char="•"/>
            </a:pPr>
            <a:endParaRPr lang="en-US" sz="1600" dirty="0">
              <a:solidFill>
                <a:srgbClr val="063755"/>
              </a:solidFill>
              <a:latin typeface="+mn-lt"/>
            </a:endParaRPr>
          </a:p>
          <a:p>
            <a:pPr lvl="1"/>
            <a:r>
              <a:rPr lang="en-US" sz="1600" b="1" dirty="0">
                <a:solidFill>
                  <a:srgbClr val="063755"/>
                </a:solidFill>
                <a:latin typeface="+mn-lt"/>
                <a:cs typeface="Calibri"/>
              </a:rPr>
              <a:t>COVID-19 resulted in significant increases among the state's SNAP caseload in children, working-age adults and mixed-immigrant households. </a:t>
            </a:r>
            <a:endParaRPr lang="en-US" sz="1600" b="1" dirty="0">
              <a:solidFill>
                <a:srgbClr val="063755"/>
              </a:solidFill>
            </a:endParaRPr>
          </a:p>
        </p:txBody>
      </p:sp>
    </p:spTree>
    <p:extLst>
      <p:ext uri="{BB962C8B-B14F-4D97-AF65-F5344CB8AC3E}">
        <p14:creationId xmlns:p14="http://schemas.microsoft.com/office/powerpoint/2010/main" val="145656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5757-F804-424A-8EE0-241E872DF04E}"/>
              </a:ext>
            </a:extLst>
          </p:cNvPr>
          <p:cNvSpPr>
            <a:spLocks noGrp="1"/>
          </p:cNvSpPr>
          <p:nvPr>
            <p:ph type="title"/>
          </p:nvPr>
        </p:nvSpPr>
        <p:spPr/>
        <p:txBody>
          <a:bodyPr>
            <a:normAutofit/>
          </a:bodyPr>
          <a:lstStyle/>
          <a:p>
            <a:pPr algn="ctr"/>
            <a:r>
              <a:rPr lang="en-US" sz="3200" dirty="0">
                <a:latin typeface="Libre Franklin Black" panose="020B0604020202020204" pitchFamily="2" charset="0"/>
              </a:rPr>
              <a:t>SNAP Program Perceptions</a:t>
            </a:r>
          </a:p>
        </p:txBody>
      </p:sp>
      <p:sp>
        <p:nvSpPr>
          <p:cNvPr id="3" name="Content Placeholder 2">
            <a:extLst>
              <a:ext uri="{FF2B5EF4-FFF2-40B4-BE49-F238E27FC236}">
                <a16:creationId xmlns:a16="http://schemas.microsoft.com/office/drawing/2014/main" id="{63214D35-FFB2-4A16-8832-1B8E9AE5EE05}"/>
              </a:ext>
            </a:extLst>
          </p:cNvPr>
          <p:cNvSpPr>
            <a:spLocks noGrp="1"/>
          </p:cNvSpPr>
          <p:nvPr>
            <p:ph idx="1"/>
          </p:nvPr>
        </p:nvSpPr>
        <p:spPr>
          <a:xfrm>
            <a:off x="406774" y="1549775"/>
            <a:ext cx="8229600" cy="1715756"/>
          </a:xfrm>
        </p:spPr>
        <p:txBody>
          <a:bodyPr vert="horz" lIns="91440" tIns="45720" rIns="91440" bIns="45720" rtlCol="0" anchor="t">
            <a:normAutofit/>
          </a:bodyPr>
          <a:lstStyle/>
          <a:p>
            <a:r>
              <a:rPr lang="en-US" sz="1600" dirty="0">
                <a:solidFill>
                  <a:srgbClr val="063755"/>
                </a:solidFill>
              </a:rPr>
              <a:t>Anecdotal reports and behavioral patterns show </a:t>
            </a:r>
            <a:r>
              <a:rPr lang="en-US" sz="1600" dirty="0">
                <a:solidFill>
                  <a:srgbClr val="063755"/>
                </a:solidFill>
                <a:ea typeface="+mn-lt"/>
                <a:cs typeface="+mn-lt"/>
              </a:rPr>
              <a:t>prior to the COVID-19 pandemic that SNAP benefits were not enough to purchase health food and that many</a:t>
            </a:r>
            <a:r>
              <a:rPr lang="en-US" sz="1600" dirty="0">
                <a:solidFill>
                  <a:srgbClr val="063755"/>
                </a:solidFill>
              </a:rPr>
              <a:t> households would go to food pantries at the end of the month once their SNAP benefits were exhausted. </a:t>
            </a:r>
            <a:endParaRPr lang="en-US" sz="1600" dirty="0">
              <a:solidFill>
                <a:srgbClr val="063755"/>
              </a:solidFill>
              <a:cs typeface="Calibri"/>
            </a:endParaRPr>
          </a:p>
          <a:p>
            <a:pPr lvl="1"/>
            <a:endParaRPr lang="en-US" sz="3300" dirty="0"/>
          </a:p>
        </p:txBody>
      </p:sp>
      <p:sp>
        <p:nvSpPr>
          <p:cNvPr id="4" name="Slide Number Placeholder 3">
            <a:extLst>
              <a:ext uri="{FF2B5EF4-FFF2-40B4-BE49-F238E27FC236}">
                <a16:creationId xmlns:a16="http://schemas.microsoft.com/office/drawing/2014/main" id="{FAF66BE9-7E37-497B-A88D-71F415235ECF}"/>
              </a:ext>
            </a:extLst>
          </p:cNvPr>
          <p:cNvSpPr>
            <a:spLocks noGrp="1"/>
          </p:cNvSpPr>
          <p:nvPr>
            <p:ph type="sldNum" sz="quarter" idx="12"/>
          </p:nvPr>
        </p:nvSpPr>
        <p:spPr/>
        <p:txBody>
          <a:bodyPr/>
          <a:lstStyle/>
          <a:p>
            <a:fld id="{A58F39D9-12A8-4D14-908A-D491A0B6B17C}" type="slidenum">
              <a:rPr lang="en-US" smtClean="0"/>
              <a:t>3</a:t>
            </a:fld>
            <a:endParaRPr lang="en-US"/>
          </a:p>
        </p:txBody>
      </p:sp>
      <p:sp>
        <p:nvSpPr>
          <p:cNvPr id="12" name="TextBox 11">
            <a:extLst>
              <a:ext uri="{FF2B5EF4-FFF2-40B4-BE49-F238E27FC236}">
                <a16:creationId xmlns:a16="http://schemas.microsoft.com/office/drawing/2014/main" id="{017A5FC6-053E-47FE-B3AC-B4EA6CC6217C}"/>
              </a:ext>
            </a:extLst>
          </p:cNvPr>
          <p:cNvSpPr txBox="1"/>
          <p:nvPr/>
        </p:nvSpPr>
        <p:spPr>
          <a:xfrm>
            <a:off x="457200" y="2554818"/>
            <a:ext cx="4887170" cy="3170099"/>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63755"/>
                </a:solidFill>
                <a:latin typeface="+mn-lt"/>
              </a:rPr>
              <a:t>Recent studies conducted in Massachusetts* demonstrated many people are reluctant to pursue SNAP despite knowledge of the program’s existence and identifying as food insecure. </a:t>
            </a:r>
          </a:p>
          <a:p>
            <a:endParaRPr lang="en-US" sz="1600" dirty="0">
              <a:solidFill>
                <a:srgbClr val="063755"/>
              </a:solidFill>
              <a:latin typeface="+mn-lt"/>
            </a:endParaRPr>
          </a:p>
          <a:p>
            <a:pPr marL="285750" lvl="3" indent="-285750">
              <a:buFont typeface="Arial" panose="020B0604020202020204" pitchFamily="34" charset="0"/>
              <a:buChar char="•"/>
            </a:pPr>
            <a:r>
              <a:rPr lang="en-US" sz="1600" dirty="0">
                <a:solidFill>
                  <a:srgbClr val="063755"/>
                </a:solidFill>
                <a:latin typeface="+mn-lt"/>
              </a:rPr>
              <a:t>There was found to be general misinformation, including: </a:t>
            </a:r>
            <a:endParaRPr lang="en-US" sz="1600" dirty="0">
              <a:solidFill>
                <a:srgbClr val="063755"/>
              </a:solidFill>
              <a:latin typeface="+mn-lt"/>
              <a:cs typeface="Calibri"/>
            </a:endParaRPr>
          </a:p>
          <a:p>
            <a:pPr marL="1314450" lvl="4" indent="-457200">
              <a:buFont typeface="Arial" panose="020B0604020202020204" pitchFamily="34" charset="0"/>
              <a:buChar char="•"/>
            </a:pPr>
            <a:r>
              <a:rPr lang="en-US" sz="1600" dirty="0">
                <a:solidFill>
                  <a:srgbClr val="063755"/>
                </a:solidFill>
                <a:latin typeface="+mn-lt"/>
              </a:rPr>
              <a:t>program eligibility requirements</a:t>
            </a:r>
            <a:endParaRPr lang="en-US" sz="1600" dirty="0">
              <a:solidFill>
                <a:srgbClr val="063755"/>
              </a:solidFill>
              <a:latin typeface="+mn-lt"/>
              <a:cs typeface="Calibri"/>
            </a:endParaRPr>
          </a:p>
          <a:p>
            <a:pPr marL="1314450" lvl="4" indent="-457200">
              <a:buFont typeface="Arial" panose="020B0604020202020204" pitchFamily="34" charset="0"/>
              <a:buChar char="•"/>
            </a:pPr>
            <a:r>
              <a:rPr lang="en-US" sz="1600" dirty="0">
                <a:solidFill>
                  <a:srgbClr val="063755"/>
                </a:solidFill>
                <a:latin typeface="+mn-lt"/>
              </a:rPr>
              <a:t>perceived application complexity</a:t>
            </a:r>
            <a:endParaRPr lang="en-US" sz="1600" dirty="0">
              <a:solidFill>
                <a:srgbClr val="063755"/>
              </a:solidFill>
              <a:latin typeface="+mn-lt"/>
              <a:cs typeface="Calibri"/>
            </a:endParaRPr>
          </a:p>
          <a:p>
            <a:pPr marL="1314450" lvl="4" indent="-457200">
              <a:buFont typeface="Arial" panose="020B0604020202020204" pitchFamily="34" charset="0"/>
              <a:buChar char="•"/>
            </a:pPr>
            <a:r>
              <a:rPr lang="en-US" sz="1600" dirty="0">
                <a:solidFill>
                  <a:srgbClr val="063755"/>
                </a:solidFill>
                <a:latin typeface="+mn-lt"/>
              </a:rPr>
              <a:t>the benefit amount was “not worth it”  </a:t>
            </a:r>
            <a:endParaRPr lang="en-US" sz="1600" dirty="0">
              <a:solidFill>
                <a:srgbClr val="063755"/>
              </a:solidFill>
              <a:latin typeface="+mn-lt"/>
              <a:cs typeface="Calibri"/>
            </a:endParaRPr>
          </a:p>
          <a:p>
            <a:pPr marL="457200" lvl="1" indent="0">
              <a:buNone/>
            </a:pPr>
            <a:endParaRPr lang="en-US" sz="1600" dirty="0">
              <a:solidFill>
                <a:srgbClr val="063755"/>
              </a:solidFill>
              <a:latin typeface="+mn-lt"/>
              <a:cs typeface="Calibri"/>
            </a:endParaRPr>
          </a:p>
          <a:p>
            <a:pPr marL="0" lvl="1" indent="0">
              <a:buNone/>
            </a:pPr>
            <a:r>
              <a:rPr lang="en-US" sz="1200" dirty="0">
                <a:solidFill>
                  <a:srgbClr val="063755"/>
                </a:solidFill>
                <a:latin typeface="+mn-lt"/>
                <a:cs typeface="Calibri"/>
              </a:rPr>
              <a:t>*Studies were conducted by </a:t>
            </a:r>
            <a:r>
              <a:rPr lang="en-US" sz="1200" dirty="0">
                <a:solidFill>
                  <a:srgbClr val="063755"/>
                </a:solidFill>
                <a:latin typeface="+mn-lt"/>
                <a:ea typeface="+mn-lt"/>
                <a:cs typeface="+mn-lt"/>
              </a:rPr>
              <a:t>the MassINC Polling Group, the Greater Boston Food Bank, and Project Bread </a:t>
            </a:r>
            <a:endParaRPr lang="en-US" sz="1200" dirty="0">
              <a:solidFill>
                <a:srgbClr val="063755"/>
              </a:solidFill>
              <a:latin typeface="+mn-lt"/>
              <a:cs typeface="Calibri"/>
            </a:endParaRPr>
          </a:p>
        </p:txBody>
      </p:sp>
      <p:pic>
        <p:nvPicPr>
          <p:cNvPr id="1030" name="Picture 6" descr="USDA proposes updating SNAP application form - National Agricultural Law  Center">
            <a:extLst>
              <a:ext uri="{FF2B5EF4-FFF2-40B4-BE49-F238E27FC236}">
                <a16:creationId xmlns:a16="http://schemas.microsoft.com/office/drawing/2014/main" id="{996FED30-4E5D-4C86-B094-469C58FEA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540" y="3209311"/>
            <a:ext cx="3027260" cy="217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7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5757-F804-424A-8EE0-241E872DF04E}"/>
              </a:ext>
            </a:extLst>
          </p:cNvPr>
          <p:cNvSpPr>
            <a:spLocks noGrp="1"/>
          </p:cNvSpPr>
          <p:nvPr>
            <p:ph type="title"/>
          </p:nvPr>
        </p:nvSpPr>
        <p:spPr/>
        <p:txBody>
          <a:bodyPr>
            <a:normAutofit/>
          </a:bodyPr>
          <a:lstStyle/>
          <a:p>
            <a:pPr algn="ctr"/>
            <a:r>
              <a:rPr lang="en-US" sz="3200" dirty="0">
                <a:latin typeface="Libre Franklin Black" panose="020B0604020202020204" pitchFamily="2" charset="0"/>
              </a:rPr>
              <a:t>Implementation of the </a:t>
            </a:r>
            <a:br>
              <a:rPr lang="en-US" sz="3200" dirty="0">
                <a:latin typeface="Libre Franklin Black" panose="020B0604020202020204" pitchFamily="2" charset="0"/>
              </a:rPr>
            </a:br>
            <a:r>
              <a:rPr lang="en-US" sz="3200" dirty="0">
                <a:latin typeface="Libre Franklin Black" panose="020B0604020202020204" pitchFamily="2" charset="0"/>
              </a:rPr>
              <a:t>Thrifty Food Plan Changes</a:t>
            </a:r>
          </a:p>
        </p:txBody>
      </p:sp>
      <p:sp>
        <p:nvSpPr>
          <p:cNvPr id="3" name="Content Placeholder 2">
            <a:extLst>
              <a:ext uri="{FF2B5EF4-FFF2-40B4-BE49-F238E27FC236}">
                <a16:creationId xmlns:a16="http://schemas.microsoft.com/office/drawing/2014/main" id="{63214D35-FFB2-4A16-8832-1B8E9AE5EE05}"/>
              </a:ext>
            </a:extLst>
          </p:cNvPr>
          <p:cNvSpPr>
            <a:spLocks noGrp="1"/>
          </p:cNvSpPr>
          <p:nvPr>
            <p:ph idx="1"/>
          </p:nvPr>
        </p:nvSpPr>
        <p:spPr/>
        <p:txBody>
          <a:bodyPr vert="horz" lIns="91440" tIns="45720" rIns="91440" bIns="45720" rtlCol="0" anchor="t">
            <a:normAutofit lnSpcReduction="10000"/>
          </a:bodyPr>
          <a:lstStyle/>
          <a:p>
            <a:pPr marL="0" indent="0">
              <a:lnSpc>
                <a:spcPct val="107000"/>
              </a:lnSpc>
              <a:spcBef>
                <a:spcPts val="0"/>
              </a:spcBef>
              <a:spcAft>
                <a:spcPts val="800"/>
              </a:spcAft>
              <a:buNone/>
            </a:pPr>
            <a:r>
              <a:rPr lang="en-US" sz="1600" dirty="0">
                <a:solidFill>
                  <a:srgbClr val="063755"/>
                </a:solidFill>
                <a:effectLst/>
                <a:latin typeface="Segoe UI"/>
                <a:cs typeface="Segoe UI"/>
              </a:rPr>
              <a:t>Using </a:t>
            </a:r>
            <a:r>
              <a:rPr lang="en-US" sz="1600" b="1" dirty="0">
                <a:solidFill>
                  <a:srgbClr val="063755"/>
                </a:solidFill>
                <a:effectLst/>
                <a:latin typeface="Segoe UI"/>
                <a:cs typeface="Segoe UI"/>
              </a:rPr>
              <a:t>data-informed and evidenced-based approaches</a:t>
            </a:r>
            <a:r>
              <a:rPr lang="en-US" sz="1600" dirty="0">
                <a:solidFill>
                  <a:srgbClr val="063755"/>
                </a:solidFill>
                <a:effectLst/>
                <a:latin typeface="Segoe UI"/>
                <a:cs typeface="Segoe UI"/>
              </a:rPr>
              <a:t>, the updated Thrifty Food Plan (TFP) represents the first permanent and sizable change </a:t>
            </a:r>
            <a:r>
              <a:rPr lang="en-US" sz="1600" dirty="0">
                <a:solidFill>
                  <a:srgbClr val="063755"/>
                </a:solidFill>
                <a:latin typeface="Segoe UI"/>
                <a:cs typeface="Segoe UI"/>
              </a:rPr>
              <a:t>to SNAP in</a:t>
            </a:r>
            <a:r>
              <a:rPr lang="en-US" sz="1600" dirty="0">
                <a:solidFill>
                  <a:srgbClr val="063755"/>
                </a:solidFill>
                <a:effectLst/>
                <a:latin typeface="Segoe UI"/>
                <a:cs typeface="Segoe UI"/>
              </a:rPr>
              <a:t> many years. The increased purchasing power resultant from this change will </a:t>
            </a:r>
            <a:r>
              <a:rPr lang="en-US" sz="1600" b="1" dirty="0">
                <a:solidFill>
                  <a:srgbClr val="063755"/>
                </a:solidFill>
                <a:effectLst/>
                <a:ea typeface="Times New Roman" panose="02020603050405020304" pitchFamily="18" charset="0"/>
                <a:cs typeface="Times New Roman"/>
              </a:rPr>
              <a:t>help support equitable access to and usage of SNAP. </a:t>
            </a:r>
            <a:r>
              <a:rPr lang="en-US" sz="1600" dirty="0">
                <a:solidFill>
                  <a:srgbClr val="063755"/>
                </a:solidFill>
                <a:effectLst/>
                <a:ea typeface="Times New Roman" panose="02020603050405020304" pitchFamily="18" charset="0"/>
                <a:cs typeface="Times New Roman"/>
              </a:rPr>
              <a:t>The approach:</a:t>
            </a:r>
          </a:p>
          <a:p>
            <a:pPr marL="400050" lvl="1">
              <a:lnSpc>
                <a:spcPct val="107000"/>
              </a:lnSpc>
              <a:spcBef>
                <a:spcPts val="0"/>
              </a:spcBef>
              <a:spcAft>
                <a:spcPts val="800"/>
              </a:spcAft>
            </a:pPr>
            <a:r>
              <a:rPr lang="en-US" sz="1600" dirty="0">
                <a:solidFill>
                  <a:srgbClr val="063755"/>
                </a:solidFill>
                <a:ea typeface="Calibri" panose="020F0502020204030204" pitchFamily="34" charset="0"/>
                <a:cs typeface="Times New Roman"/>
              </a:rPr>
              <a:t>A</a:t>
            </a:r>
            <a:r>
              <a:rPr lang="en-US" sz="1600" dirty="0">
                <a:solidFill>
                  <a:srgbClr val="063755"/>
                </a:solidFill>
                <a:effectLst/>
                <a:ea typeface="Calibri" panose="020F0502020204030204" pitchFamily="34" charset="0"/>
                <a:cs typeface="Times New Roman"/>
              </a:rPr>
              <a:t>ccounted for the modifications in the Dietary Guidelines for Americans, 2020-2025</a:t>
            </a:r>
          </a:p>
          <a:p>
            <a:pPr marL="400050" lvl="1">
              <a:lnSpc>
                <a:spcPct val="107000"/>
              </a:lnSpc>
              <a:spcBef>
                <a:spcPts val="0"/>
              </a:spcBef>
              <a:spcAft>
                <a:spcPts val="800"/>
              </a:spcAft>
            </a:pPr>
            <a:r>
              <a:rPr lang="en-US" sz="1600" dirty="0">
                <a:solidFill>
                  <a:srgbClr val="063755"/>
                </a:solidFill>
                <a:effectLst/>
                <a:ea typeface="Calibri" panose="020F0502020204030204" pitchFamily="34" charset="0"/>
                <a:cs typeface="Times New Roman"/>
              </a:rPr>
              <a:t>Utilization of data provided directly from stores to best reflect actual food prices</a:t>
            </a:r>
          </a:p>
          <a:p>
            <a:pPr marL="400050" lvl="1">
              <a:lnSpc>
                <a:spcPct val="107000"/>
              </a:lnSpc>
              <a:spcBef>
                <a:spcPts val="0"/>
              </a:spcBef>
              <a:spcAft>
                <a:spcPts val="800"/>
              </a:spcAft>
            </a:pPr>
            <a:r>
              <a:rPr lang="en-US" sz="1600" dirty="0">
                <a:solidFill>
                  <a:srgbClr val="063755"/>
                </a:solidFill>
                <a:effectLst/>
                <a:ea typeface="Calibri" panose="020F0502020204030204" pitchFamily="34" charset="0"/>
                <a:cs typeface="Times New Roman"/>
              </a:rPr>
              <a:t>Use of scientific and academic research that emphasized the high percentage of SNAP users who faced barriers to access, most commonly identifyin</a:t>
            </a:r>
            <a:r>
              <a:rPr lang="en-US" sz="1600" dirty="0">
                <a:solidFill>
                  <a:srgbClr val="063755"/>
                </a:solidFill>
                <a:ea typeface="Calibri" panose="020F0502020204030204" pitchFamily="34" charset="0"/>
                <a:cs typeface="Times New Roman"/>
              </a:rPr>
              <a:t>g the cost of food as the primary barrier</a:t>
            </a:r>
          </a:p>
          <a:p>
            <a:pPr marL="400050" lvl="1">
              <a:lnSpc>
                <a:spcPct val="107000"/>
              </a:lnSpc>
              <a:spcBef>
                <a:spcPts val="0"/>
              </a:spcBef>
              <a:spcAft>
                <a:spcPts val="800"/>
              </a:spcAft>
            </a:pPr>
            <a:r>
              <a:rPr lang="en-US" sz="1600" dirty="0">
                <a:solidFill>
                  <a:srgbClr val="063755"/>
                </a:solidFill>
                <a:ea typeface="Calibri" panose="020F0502020204030204" pitchFamily="34" charset="0"/>
                <a:cs typeface="Times New Roman"/>
              </a:rPr>
              <a:t>Held</a:t>
            </a:r>
            <a:r>
              <a:rPr lang="en-US" sz="1600" dirty="0">
                <a:solidFill>
                  <a:srgbClr val="063755"/>
                </a:solidFill>
                <a:effectLst/>
                <a:ea typeface="Calibri" panose="020F0502020204030204" pitchFamily="34" charset="0"/>
                <a:cs typeface="Times New Roman"/>
              </a:rPr>
              <a:t> sta</a:t>
            </a:r>
            <a:r>
              <a:rPr lang="en-US" sz="1600" dirty="0">
                <a:solidFill>
                  <a:srgbClr val="063755"/>
                </a:solidFill>
                <a:ea typeface="Calibri" panose="020F0502020204030204" pitchFamily="34" charset="0"/>
                <a:cs typeface="Times New Roman"/>
              </a:rPr>
              <a:t>keholder listening sessions</a:t>
            </a:r>
          </a:p>
          <a:p>
            <a:pPr marL="400050" lvl="1">
              <a:lnSpc>
                <a:spcPct val="107000"/>
              </a:lnSpc>
              <a:spcBef>
                <a:spcPts val="0"/>
              </a:spcBef>
              <a:spcAft>
                <a:spcPts val="800"/>
              </a:spcAft>
            </a:pPr>
            <a:endParaRPr lang="en-US" sz="1600" i="1" dirty="0">
              <a:solidFill>
                <a:srgbClr val="063755"/>
              </a:solidFill>
              <a:latin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600" i="1" dirty="0">
                <a:solidFill>
                  <a:srgbClr val="063755"/>
                </a:solidFill>
                <a:latin typeface="Calibri"/>
                <a:cs typeface="Times New Roman"/>
              </a:rPr>
              <a:t>Notable: The 15% temporary boost to benefits were due to expire on June 30</a:t>
            </a:r>
            <a:r>
              <a:rPr lang="en-US" sz="1600" i="1" baseline="30000" dirty="0">
                <a:solidFill>
                  <a:srgbClr val="063755"/>
                </a:solidFill>
                <a:latin typeface="Calibri"/>
                <a:cs typeface="Times New Roman"/>
              </a:rPr>
              <a:t>th</a:t>
            </a:r>
            <a:r>
              <a:rPr lang="en-US" sz="1600" i="1" dirty="0">
                <a:solidFill>
                  <a:srgbClr val="063755"/>
                </a:solidFill>
                <a:latin typeface="Calibri"/>
                <a:cs typeface="Times New Roman"/>
              </a:rPr>
              <a:t>, 2021. Extending the temporary benefit increase to September 30, 2021 allowed the state to align and streamline systems changes necessary to implement the new TFP methodology with regularly scheduled SNAP COLA systems changes.</a:t>
            </a:r>
          </a:p>
        </p:txBody>
      </p:sp>
      <p:sp>
        <p:nvSpPr>
          <p:cNvPr id="4" name="Slide Number Placeholder 3">
            <a:extLst>
              <a:ext uri="{FF2B5EF4-FFF2-40B4-BE49-F238E27FC236}">
                <a16:creationId xmlns:a16="http://schemas.microsoft.com/office/drawing/2014/main" id="{FAF66BE9-7E37-497B-A88D-71F415235ECF}"/>
              </a:ext>
            </a:extLst>
          </p:cNvPr>
          <p:cNvSpPr>
            <a:spLocks noGrp="1"/>
          </p:cNvSpPr>
          <p:nvPr>
            <p:ph type="sldNum" sz="quarter" idx="12"/>
          </p:nvPr>
        </p:nvSpPr>
        <p:spPr/>
        <p:txBody>
          <a:bodyPr/>
          <a:lstStyle/>
          <a:p>
            <a:fld id="{A58F39D9-12A8-4D14-908A-D491A0B6B17C}" type="slidenum">
              <a:rPr lang="en-US" smtClean="0"/>
              <a:t>4</a:t>
            </a:fld>
            <a:endParaRPr lang="en-US"/>
          </a:p>
        </p:txBody>
      </p:sp>
    </p:spTree>
    <p:extLst>
      <p:ext uri="{BB962C8B-B14F-4D97-AF65-F5344CB8AC3E}">
        <p14:creationId xmlns:p14="http://schemas.microsoft.com/office/powerpoint/2010/main" val="151430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5757-F804-424A-8EE0-241E872DF04E}"/>
              </a:ext>
            </a:extLst>
          </p:cNvPr>
          <p:cNvSpPr>
            <a:spLocks noGrp="1"/>
          </p:cNvSpPr>
          <p:nvPr>
            <p:ph type="title"/>
          </p:nvPr>
        </p:nvSpPr>
        <p:spPr/>
        <p:txBody>
          <a:bodyPr>
            <a:normAutofit/>
          </a:bodyPr>
          <a:lstStyle/>
          <a:p>
            <a:pPr algn="ctr"/>
            <a:r>
              <a:rPr lang="en-US" sz="3200" dirty="0">
                <a:latin typeface="Libre Franklin Black" panose="020B0604020202020204" pitchFamily="2" charset="0"/>
              </a:rPr>
              <a:t>Impact of the Thrifty Food Plan Changes</a:t>
            </a:r>
          </a:p>
        </p:txBody>
      </p:sp>
      <p:sp>
        <p:nvSpPr>
          <p:cNvPr id="3" name="Content Placeholder 2">
            <a:extLst>
              <a:ext uri="{FF2B5EF4-FFF2-40B4-BE49-F238E27FC236}">
                <a16:creationId xmlns:a16="http://schemas.microsoft.com/office/drawing/2014/main" id="{63214D35-FFB2-4A16-8832-1B8E9AE5EE05}"/>
              </a:ext>
            </a:extLst>
          </p:cNvPr>
          <p:cNvSpPr>
            <a:spLocks noGrp="1"/>
          </p:cNvSpPr>
          <p:nvPr>
            <p:ph idx="1"/>
          </p:nvPr>
        </p:nvSpPr>
        <p:spPr>
          <a:xfrm>
            <a:off x="457200" y="1600200"/>
            <a:ext cx="3996814" cy="4525963"/>
          </a:xfrm>
        </p:spPr>
        <p:txBody>
          <a:bodyPr vert="horz" lIns="91440" tIns="45720" rIns="91440" bIns="45720" rtlCol="0" anchor="t">
            <a:normAutofit/>
          </a:bodyPr>
          <a:lstStyle/>
          <a:p>
            <a:pPr marL="0" indent="0">
              <a:lnSpc>
                <a:spcPct val="107000"/>
              </a:lnSpc>
              <a:spcBef>
                <a:spcPts val="0"/>
              </a:spcBef>
              <a:spcAft>
                <a:spcPts val="800"/>
              </a:spcAft>
              <a:buNone/>
            </a:pPr>
            <a:r>
              <a:rPr lang="en-US" sz="1800" b="0" i="0" dirty="0">
                <a:solidFill>
                  <a:srgbClr val="063755"/>
                </a:solidFill>
                <a:effectLst/>
                <a:latin typeface="Calibri"/>
                <a:cs typeface="Calibri"/>
              </a:rPr>
              <a:t>Over 560,000 Massachusetts households saw an increase starting in October 2021</a:t>
            </a:r>
            <a:r>
              <a:rPr lang="en-US" sz="1800" dirty="0">
                <a:solidFill>
                  <a:srgbClr val="063755"/>
                </a:solidFill>
                <a:latin typeface="Calibri"/>
                <a:cs typeface="Calibri"/>
              </a:rPr>
              <a:t>, </a:t>
            </a:r>
            <a:r>
              <a:rPr lang="en-US" sz="1800" b="0" i="0" dirty="0">
                <a:solidFill>
                  <a:srgbClr val="063755"/>
                </a:solidFill>
                <a:effectLst/>
                <a:latin typeface="Calibri"/>
                <a:cs typeface="Calibri"/>
              </a:rPr>
              <a:t>with the highest number of clients seeing a $46 </a:t>
            </a:r>
            <a:r>
              <a:rPr lang="en-US" sz="1800" dirty="0">
                <a:solidFill>
                  <a:srgbClr val="063755"/>
                </a:solidFill>
                <a:latin typeface="Calibri"/>
                <a:cs typeface="Calibri"/>
              </a:rPr>
              <a:t>per</a:t>
            </a:r>
            <a:r>
              <a:rPr lang="en-US" sz="1800" b="0" i="0" dirty="0">
                <a:solidFill>
                  <a:srgbClr val="063755"/>
                </a:solidFill>
                <a:effectLst/>
                <a:latin typeface="Calibri"/>
                <a:cs typeface="Calibri"/>
              </a:rPr>
              <a:t> month increase to their regular SNAP benefit amount.</a:t>
            </a:r>
          </a:p>
          <a:p>
            <a:pPr marL="0" indent="0">
              <a:lnSpc>
                <a:spcPct val="107000"/>
              </a:lnSpc>
              <a:spcBef>
                <a:spcPts val="0"/>
              </a:spcBef>
              <a:spcAft>
                <a:spcPts val="800"/>
              </a:spcAft>
              <a:buNone/>
            </a:pPr>
            <a:endParaRPr lang="en-US" sz="1100" dirty="0">
              <a:solidFill>
                <a:srgbClr val="063755"/>
              </a:solidFill>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pPr>
            <a:r>
              <a:rPr lang="en-US" sz="1800" dirty="0">
                <a:solidFill>
                  <a:srgbClr val="063755"/>
                </a:solidFill>
                <a:latin typeface="Calibri"/>
                <a:ea typeface="Calibri" panose="020F0502020204030204" pitchFamily="34" charset="0"/>
                <a:cs typeface="Times New Roman"/>
              </a:rPr>
              <a:t>Average monthly SNAP benefit </a:t>
            </a:r>
            <a:endParaRPr lang="en-US" sz="1800" dirty="0">
              <a:solidFill>
                <a:srgbClr val="063755"/>
              </a:solidFill>
              <a:latin typeface="Calibri" panose="020F0502020204030204" pitchFamily="34" charset="0"/>
              <a:ea typeface="Calibri" panose="020F0502020204030204" pitchFamily="34" charset="0"/>
              <a:cs typeface="Times New Roman"/>
            </a:endParaRPr>
          </a:p>
          <a:p>
            <a:pPr marL="0" indent="0" algn="ctr">
              <a:lnSpc>
                <a:spcPct val="107000"/>
              </a:lnSpc>
              <a:spcBef>
                <a:spcPts val="0"/>
              </a:spcBef>
              <a:buNone/>
            </a:pPr>
            <a:r>
              <a:rPr lang="en-US" sz="1800" dirty="0">
                <a:solidFill>
                  <a:srgbClr val="063755"/>
                </a:solidFill>
                <a:latin typeface="Calibri"/>
                <a:ea typeface="Calibri" panose="020F0502020204030204" pitchFamily="34" charset="0"/>
                <a:cs typeface="Times New Roman"/>
              </a:rPr>
              <a:t>amount for a MA household:</a:t>
            </a:r>
            <a:endParaRPr lang="en-US" dirty="0">
              <a:solidFill>
                <a:srgbClr val="063755"/>
              </a:solidFill>
              <a:cs typeface="Calibri"/>
            </a:endParaRPr>
          </a:p>
          <a:p>
            <a:pPr marL="0" indent="0" algn="ctr">
              <a:lnSpc>
                <a:spcPct val="107000"/>
              </a:lnSpc>
              <a:spcBef>
                <a:spcPts val="0"/>
              </a:spcBef>
              <a:buNone/>
            </a:pPr>
            <a:r>
              <a:rPr lang="en-US" sz="1800" b="1" dirty="0">
                <a:solidFill>
                  <a:srgbClr val="063755"/>
                </a:solidFill>
                <a:latin typeface="Calibri"/>
                <a:ea typeface="Calibri" panose="020F0502020204030204" pitchFamily="34" charset="0"/>
                <a:cs typeface="Times New Roman"/>
              </a:rPr>
              <a:t>December 2019 –  $211.07 </a:t>
            </a:r>
            <a:endParaRPr lang="en-US" b="1" dirty="0">
              <a:solidFill>
                <a:srgbClr val="063755"/>
              </a:solidFill>
              <a:latin typeface="Calibri"/>
              <a:ea typeface="Calibri" panose="020F0502020204030204" pitchFamily="34" charset="0"/>
              <a:cs typeface="Calibri"/>
            </a:endParaRPr>
          </a:p>
          <a:p>
            <a:pPr marL="0" indent="0" algn="ctr">
              <a:lnSpc>
                <a:spcPct val="107000"/>
              </a:lnSpc>
              <a:spcBef>
                <a:spcPts val="0"/>
              </a:spcBef>
              <a:buNone/>
            </a:pPr>
            <a:r>
              <a:rPr lang="en-US" sz="1800" b="1" dirty="0">
                <a:solidFill>
                  <a:srgbClr val="063755"/>
                </a:solidFill>
                <a:latin typeface="Calibri"/>
                <a:ea typeface="Calibri" panose="020F0502020204030204" pitchFamily="34" charset="0"/>
                <a:cs typeface="Times New Roman"/>
              </a:rPr>
              <a:t>December 2021 –  $291.79</a:t>
            </a:r>
            <a:endParaRPr lang="en-US" b="1" dirty="0">
              <a:solidFill>
                <a:srgbClr val="063755"/>
              </a:solidFill>
              <a:cs typeface="Calibri"/>
            </a:endParaRPr>
          </a:p>
          <a:p>
            <a:pPr marL="0" indent="0">
              <a:lnSpc>
                <a:spcPct val="107000"/>
              </a:lnSpc>
              <a:spcBef>
                <a:spcPts val="0"/>
              </a:spcBef>
              <a:spcAft>
                <a:spcPts val="800"/>
              </a:spcAft>
              <a:buNone/>
            </a:pPr>
            <a:endParaRPr lang="en-US" sz="1800" dirty="0">
              <a:solidFill>
                <a:srgbClr val="063755"/>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400" i="1" dirty="0">
                <a:solidFill>
                  <a:srgbClr val="063755"/>
                </a:solidFill>
                <a:effectLst/>
                <a:latin typeface="Calibri"/>
                <a:ea typeface="Calibri" panose="020F0502020204030204" pitchFamily="34" charset="0"/>
                <a:cs typeface="Times New Roman"/>
              </a:rPr>
              <a:t>Note: The average benefit amount in December 2021 accounts for the issuance of emergency allotment supplements</a:t>
            </a:r>
            <a:r>
              <a:rPr lang="en-US" sz="1400" i="1" dirty="0">
                <a:solidFill>
                  <a:srgbClr val="063755"/>
                </a:solidFill>
                <a:latin typeface="Calibri"/>
                <a:ea typeface="Calibri" panose="020F0502020204030204" pitchFamily="34" charset="0"/>
                <a:cs typeface="Times New Roman"/>
              </a:rPr>
              <a:t>.</a:t>
            </a:r>
            <a:endParaRPr lang="en-US" sz="1400" i="1" dirty="0">
              <a:solidFill>
                <a:srgbClr val="063755"/>
              </a:solidFill>
              <a:effectLst/>
              <a:latin typeface="Calibri"/>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AF66BE9-7E37-497B-A88D-71F415235ECF}"/>
              </a:ext>
            </a:extLst>
          </p:cNvPr>
          <p:cNvSpPr>
            <a:spLocks noGrp="1"/>
          </p:cNvSpPr>
          <p:nvPr>
            <p:ph type="sldNum" sz="quarter" idx="12"/>
          </p:nvPr>
        </p:nvSpPr>
        <p:spPr/>
        <p:txBody>
          <a:bodyPr/>
          <a:lstStyle/>
          <a:p>
            <a:fld id="{A58F39D9-12A8-4D14-908A-D491A0B6B17C}" type="slidenum">
              <a:rPr lang="en-US" smtClean="0"/>
              <a:t>5</a:t>
            </a:fld>
            <a:endParaRPr lang="en-US"/>
          </a:p>
        </p:txBody>
      </p:sp>
      <p:graphicFrame>
        <p:nvGraphicFramePr>
          <p:cNvPr id="5" name="Table 5">
            <a:extLst>
              <a:ext uri="{FF2B5EF4-FFF2-40B4-BE49-F238E27FC236}">
                <a16:creationId xmlns:a16="http://schemas.microsoft.com/office/drawing/2014/main" id="{E699E501-7CC8-4E99-9182-4EA470CD900C}"/>
              </a:ext>
            </a:extLst>
          </p:cNvPr>
          <p:cNvGraphicFramePr>
            <a:graphicFrameLocks noGrp="1"/>
          </p:cNvGraphicFramePr>
          <p:nvPr>
            <p:extLst>
              <p:ext uri="{D42A27DB-BD31-4B8C-83A1-F6EECF244321}">
                <p14:modId xmlns:p14="http://schemas.microsoft.com/office/powerpoint/2010/main" val="2901617526"/>
              </p:ext>
            </p:extLst>
          </p:nvPr>
        </p:nvGraphicFramePr>
        <p:xfrm>
          <a:off x="4729315" y="1600200"/>
          <a:ext cx="3647769" cy="3474720"/>
        </p:xfrm>
        <a:graphic>
          <a:graphicData uri="http://schemas.openxmlformats.org/drawingml/2006/table">
            <a:tbl>
              <a:tblPr firstRow="1" bandRow="1">
                <a:tableStyleId>{404C477F-5C90-4F12-B661-B5D7BA98C4FD}</a:tableStyleId>
              </a:tblPr>
              <a:tblGrid>
                <a:gridCol w="1215923">
                  <a:extLst>
                    <a:ext uri="{9D8B030D-6E8A-4147-A177-3AD203B41FA5}">
                      <a16:colId xmlns:a16="http://schemas.microsoft.com/office/drawing/2014/main" val="792645429"/>
                    </a:ext>
                  </a:extLst>
                </a:gridCol>
                <a:gridCol w="1215923">
                  <a:extLst>
                    <a:ext uri="{9D8B030D-6E8A-4147-A177-3AD203B41FA5}">
                      <a16:colId xmlns:a16="http://schemas.microsoft.com/office/drawing/2014/main" val="3805211521"/>
                    </a:ext>
                  </a:extLst>
                </a:gridCol>
                <a:gridCol w="1215923">
                  <a:extLst>
                    <a:ext uri="{9D8B030D-6E8A-4147-A177-3AD203B41FA5}">
                      <a16:colId xmlns:a16="http://schemas.microsoft.com/office/drawing/2014/main" val="3089537943"/>
                    </a:ext>
                  </a:extLst>
                </a:gridCol>
              </a:tblGrid>
              <a:tr h="200103">
                <a:tc>
                  <a:txBody>
                    <a:bodyPr/>
                    <a:lstStyle/>
                    <a:p>
                      <a:r>
                        <a:rPr lang="en-US" dirty="0"/>
                        <a:t>Household Size</a:t>
                      </a:r>
                    </a:p>
                  </a:txBody>
                  <a:tcPr/>
                </a:tc>
                <a:tc>
                  <a:txBody>
                    <a:bodyPr/>
                    <a:lstStyle/>
                    <a:p>
                      <a:r>
                        <a:rPr lang="en-US" dirty="0"/>
                        <a:t>Max. Benefit 2020*</a:t>
                      </a:r>
                    </a:p>
                  </a:txBody>
                  <a:tcPr/>
                </a:tc>
                <a:tc>
                  <a:txBody>
                    <a:bodyPr/>
                    <a:lstStyle/>
                    <a:p>
                      <a:r>
                        <a:rPr lang="en-US" dirty="0"/>
                        <a:t>Max. Benefit 2021</a:t>
                      </a:r>
                    </a:p>
                  </a:txBody>
                  <a:tcPr/>
                </a:tc>
                <a:extLst>
                  <a:ext uri="{0D108BD9-81ED-4DB2-BD59-A6C34878D82A}">
                    <a16:rowId xmlns:a16="http://schemas.microsoft.com/office/drawing/2014/main" val="3043693049"/>
                  </a:ext>
                </a:extLst>
              </a:tr>
              <a:tr h="342231">
                <a:tc>
                  <a:txBody>
                    <a:bodyPr/>
                    <a:lstStyle/>
                    <a:p>
                      <a:r>
                        <a:rPr lang="en-US" dirty="0"/>
                        <a:t>1</a:t>
                      </a:r>
                    </a:p>
                  </a:txBody>
                  <a:tcPr/>
                </a:tc>
                <a:tc>
                  <a:txBody>
                    <a:bodyPr/>
                    <a:lstStyle/>
                    <a:p>
                      <a:r>
                        <a:rPr lang="en-US" dirty="0"/>
                        <a:t>$204</a:t>
                      </a:r>
                    </a:p>
                  </a:txBody>
                  <a:tcPr/>
                </a:tc>
                <a:tc>
                  <a:txBody>
                    <a:bodyPr/>
                    <a:lstStyle/>
                    <a:p>
                      <a:r>
                        <a:rPr lang="en-US" dirty="0"/>
                        <a:t>$250</a:t>
                      </a:r>
                    </a:p>
                  </a:txBody>
                  <a:tcPr/>
                </a:tc>
                <a:extLst>
                  <a:ext uri="{0D108BD9-81ED-4DB2-BD59-A6C34878D82A}">
                    <a16:rowId xmlns:a16="http://schemas.microsoft.com/office/drawing/2014/main" val="2266966861"/>
                  </a:ext>
                </a:extLst>
              </a:tr>
              <a:tr h="342231">
                <a:tc>
                  <a:txBody>
                    <a:bodyPr/>
                    <a:lstStyle/>
                    <a:p>
                      <a:r>
                        <a:rPr lang="en-US" dirty="0"/>
                        <a:t>2</a:t>
                      </a:r>
                    </a:p>
                  </a:txBody>
                  <a:tcPr/>
                </a:tc>
                <a:tc>
                  <a:txBody>
                    <a:bodyPr/>
                    <a:lstStyle/>
                    <a:p>
                      <a:r>
                        <a:rPr lang="en-US" dirty="0"/>
                        <a:t>$374</a:t>
                      </a:r>
                    </a:p>
                  </a:txBody>
                  <a:tcPr/>
                </a:tc>
                <a:tc>
                  <a:txBody>
                    <a:bodyPr/>
                    <a:lstStyle/>
                    <a:p>
                      <a:r>
                        <a:rPr lang="en-US" dirty="0"/>
                        <a:t>$459</a:t>
                      </a:r>
                    </a:p>
                  </a:txBody>
                  <a:tcPr/>
                </a:tc>
                <a:extLst>
                  <a:ext uri="{0D108BD9-81ED-4DB2-BD59-A6C34878D82A}">
                    <a16:rowId xmlns:a16="http://schemas.microsoft.com/office/drawing/2014/main" val="873183422"/>
                  </a:ext>
                </a:extLst>
              </a:tr>
              <a:tr h="342231">
                <a:tc>
                  <a:txBody>
                    <a:bodyPr/>
                    <a:lstStyle/>
                    <a:p>
                      <a:r>
                        <a:rPr lang="en-US" dirty="0"/>
                        <a:t>3</a:t>
                      </a:r>
                    </a:p>
                  </a:txBody>
                  <a:tcPr/>
                </a:tc>
                <a:tc>
                  <a:txBody>
                    <a:bodyPr/>
                    <a:lstStyle/>
                    <a:p>
                      <a:r>
                        <a:rPr lang="en-US" dirty="0"/>
                        <a:t>$535</a:t>
                      </a:r>
                    </a:p>
                  </a:txBody>
                  <a:tcPr/>
                </a:tc>
                <a:tc>
                  <a:txBody>
                    <a:bodyPr/>
                    <a:lstStyle/>
                    <a:p>
                      <a:r>
                        <a:rPr lang="en-US" dirty="0"/>
                        <a:t>$658</a:t>
                      </a:r>
                    </a:p>
                  </a:txBody>
                  <a:tcPr/>
                </a:tc>
                <a:extLst>
                  <a:ext uri="{0D108BD9-81ED-4DB2-BD59-A6C34878D82A}">
                    <a16:rowId xmlns:a16="http://schemas.microsoft.com/office/drawing/2014/main" val="1759265953"/>
                  </a:ext>
                </a:extLst>
              </a:tr>
              <a:tr h="342231">
                <a:tc>
                  <a:txBody>
                    <a:bodyPr/>
                    <a:lstStyle/>
                    <a:p>
                      <a:r>
                        <a:rPr lang="en-US" dirty="0"/>
                        <a:t>4</a:t>
                      </a:r>
                    </a:p>
                  </a:txBody>
                  <a:tcPr/>
                </a:tc>
                <a:tc>
                  <a:txBody>
                    <a:bodyPr/>
                    <a:lstStyle/>
                    <a:p>
                      <a:r>
                        <a:rPr lang="en-US" dirty="0"/>
                        <a:t>$680</a:t>
                      </a:r>
                    </a:p>
                  </a:txBody>
                  <a:tcPr/>
                </a:tc>
                <a:tc>
                  <a:txBody>
                    <a:bodyPr/>
                    <a:lstStyle/>
                    <a:p>
                      <a:r>
                        <a:rPr lang="en-US" dirty="0"/>
                        <a:t>$835</a:t>
                      </a:r>
                    </a:p>
                  </a:txBody>
                  <a:tcPr/>
                </a:tc>
                <a:extLst>
                  <a:ext uri="{0D108BD9-81ED-4DB2-BD59-A6C34878D82A}">
                    <a16:rowId xmlns:a16="http://schemas.microsoft.com/office/drawing/2014/main" val="701324420"/>
                  </a:ext>
                </a:extLst>
              </a:tr>
              <a:tr h="342231">
                <a:tc>
                  <a:txBody>
                    <a:bodyPr/>
                    <a:lstStyle/>
                    <a:p>
                      <a:r>
                        <a:rPr lang="en-US" dirty="0"/>
                        <a:t>5</a:t>
                      </a:r>
                    </a:p>
                  </a:txBody>
                  <a:tcPr/>
                </a:tc>
                <a:tc>
                  <a:txBody>
                    <a:bodyPr/>
                    <a:lstStyle/>
                    <a:p>
                      <a:r>
                        <a:rPr lang="en-US" dirty="0"/>
                        <a:t>$807</a:t>
                      </a:r>
                    </a:p>
                  </a:txBody>
                  <a:tcPr/>
                </a:tc>
                <a:tc>
                  <a:txBody>
                    <a:bodyPr/>
                    <a:lstStyle/>
                    <a:p>
                      <a:r>
                        <a:rPr lang="en-US" dirty="0"/>
                        <a:t>$992</a:t>
                      </a:r>
                    </a:p>
                  </a:txBody>
                  <a:tcPr/>
                </a:tc>
                <a:extLst>
                  <a:ext uri="{0D108BD9-81ED-4DB2-BD59-A6C34878D82A}">
                    <a16:rowId xmlns:a16="http://schemas.microsoft.com/office/drawing/2014/main" val="736367808"/>
                  </a:ext>
                </a:extLst>
              </a:tr>
              <a:tr h="342231">
                <a:tc>
                  <a:txBody>
                    <a:bodyPr/>
                    <a:lstStyle/>
                    <a:p>
                      <a:r>
                        <a:rPr lang="en-US" dirty="0"/>
                        <a:t>6</a:t>
                      </a:r>
                    </a:p>
                  </a:txBody>
                  <a:tcPr/>
                </a:tc>
                <a:tc>
                  <a:txBody>
                    <a:bodyPr/>
                    <a:lstStyle/>
                    <a:p>
                      <a:r>
                        <a:rPr lang="en-US" dirty="0"/>
                        <a:t>$969</a:t>
                      </a:r>
                    </a:p>
                  </a:txBody>
                  <a:tcPr/>
                </a:tc>
                <a:tc>
                  <a:txBody>
                    <a:bodyPr/>
                    <a:lstStyle/>
                    <a:p>
                      <a:r>
                        <a:rPr lang="en-US" dirty="0"/>
                        <a:t>$1,190</a:t>
                      </a:r>
                    </a:p>
                  </a:txBody>
                  <a:tcPr/>
                </a:tc>
                <a:extLst>
                  <a:ext uri="{0D108BD9-81ED-4DB2-BD59-A6C34878D82A}">
                    <a16:rowId xmlns:a16="http://schemas.microsoft.com/office/drawing/2014/main" val="2738642965"/>
                  </a:ext>
                </a:extLst>
              </a:tr>
              <a:tr h="342231">
                <a:tc>
                  <a:txBody>
                    <a:bodyPr/>
                    <a:lstStyle/>
                    <a:p>
                      <a:r>
                        <a:rPr lang="en-US" dirty="0"/>
                        <a:t>7</a:t>
                      </a:r>
                    </a:p>
                  </a:txBody>
                  <a:tcPr/>
                </a:tc>
                <a:tc>
                  <a:txBody>
                    <a:bodyPr/>
                    <a:lstStyle/>
                    <a:p>
                      <a:r>
                        <a:rPr lang="en-US" dirty="0"/>
                        <a:t>$1,071</a:t>
                      </a:r>
                    </a:p>
                  </a:txBody>
                  <a:tcPr/>
                </a:tc>
                <a:tc>
                  <a:txBody>
                    <a:bodyPr/>
                    <a:lstStyle/>
                    <a:p>
                      <a:r>
                        <a:rPr lang="en-US" dirty="0"/>
                        <a:t>$1,316</a:t>
                      </a:r>
                    </a:p>
                  </a:txBody>
                  <a:tcPr/>
                </a:tc>
                <a:extLst>
                  <a:ext uri="{0D108BD9-81ED-4DB2-BD59-A6C34878D82A}">
                    <a16:rowId xmlns:a16="http://schemas.microsoft.com/office/drawing/2014/main" val="459940669"/>
                  </a:ext>
                </a:extLst>
              </a:tr>
            </a:tbl>
          </a:graphicData>
        </a:graphic>
      </p:graphicFrame>
      <p:sp>
        <p:nvSpPr>
          <p:cNvPr id="7" name="TextBox 6">
            <a:extLst>
              <a:ext uri="{FF2B5EF4-FFF2-40B4-BE49-F238E27FC236}">
                <a16:creationId xmlns:a16="http://schemas.microsoft.com/office/drawing/2014/main" id="{780F8526-7834-4968-BA34-2CC004CAFC54}"/>
              </a:ext>
            </a:extLst>
          </p:cNvPr>
          <p:cNvSpPr txBox="1"/>
          <p:nvPr/>
        </p:nvSpPr>
        <p:spPr>
          <a:xfrm>
            <a:off x="4689988" y="5257482"/>
            <a:ext cx="3863425" cy="543162"/>
          </a:xfrm>
          <a:prstGeom prst="rect">
            <a:avLst/>
          </a:prstGeom>
          <a:noFill/>
        </p:spPr>
        <p:txBody>
          <a:bodyPr wrap="square" lIns="91440" tIns="45720" rIns="91440" bIns="45720" anchor="t">
            <a:spAutoFit/>
          </a:bodyPr>
          <a:lstStyle/>
          <a:p>
            <a:pPr marL="0" indent="0">
              <a:lnSpc>
                <a:spcPct val="107000"/>
              </a:lnSpc>
              <a:spcBef>
                <a:spcPts val="0"/>
              </a:spcBef>
              <a:spcAft>
                <a:spcPts val="800"/>
              </a:spcAft>
              <a:buNone/>
            </a:pPr>
            <a:r>
              <a:rPr lang="en-US" sz="1400" i="1" dirty="0">
                <a:latin typeface="Calibri"/>
                <a:ea typeface="Calibri" panose="020F0502020204030204" pitchFamily="34" charset="0"/>
                <a:cs typeface="Times New Roman"/>
              </a:rPr>
              <a:t>*</a:t>
            </a:r>
            <a:r>
              <a:rPr lang="en-US" i="1" dirty="0">
                <a:latin typeface="Calibri"/>
                <a:ea typeface="Calibri" panose="020F0502020204030204" pitchFamily="34" charset="0"/>
                <a:cs typeface="Times New Roman"/>
              </a:rPr>
              <a:t>Figures</a:t>
            </a:r>
            <a:r>
              <a:rPr lang="en-US" sz="1400" i="1" dirty="0">
                <a:latin typeface="Calibri"/>
                <a:ea typeface="Calibri" panose="020F0502020204030204" pitchFamily="34" charset="0"/>
                <a:cs typeface="Times New Roman"/>
              </a:rPr>
              <a:t> do not account for the COVID-19 temporary 15% increase in benefits</a:t>
            </a:r>
            <a:endParaRPr lang="en-US" sz="1400" i="1" dirty="0">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200612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5757-F804-424A-8EE0-241E872DF04E}"/>
              </a:ext>
            </a:extLst>
          </p:cNvPr>
          <p:cNvSpPr>
            <a:spLocks noGrp="1"/>
          </p:cNvSpPr>
          <p:nvPr>
            <p:ph type="title"/>
          </p:nvPr>
        </p:nvSpPr>
        <p:spPr/>
        <p:txBody>
          <a:bodyPr>
            <a:normAutofit/>
          </a:bodyPr>
          <a:lstStyle/>
          <a:p>
            <a:pPr algn="ctr"/>
            <a:r>
              <a:rPr lang="en-US" sz="2800" dirty="0">
                <a:latin typeface="Libre Franklin Black" panose="020B0604020202020204" pitchFamily="2" charset="0"/>
              </a:rPr>
              <a:t>Thrifty Food Plan Changes and </a:t>
            </a:r>
            <a:br>
              <a:rPr lang="en-US" sz="2800" dirty="0">
                <a:latin typeface="Libre Franklin Black" panose="020B0604020202020204" pitchFamily="2" charset="0"/>
              </a:rPr>
            </a:br>
            <a:r>
              <a:rPr lang="en-US" sz="2800" dirty="0">
                <a:latin typeface="Libre Franklin Black" panose="020B0604020202020204" pitchFamily="2" charset="0"/>
              </a:rPr>
              <a:t>COVID-19 Program Flexibilities</a:t>
            </a:r>
          </a:p>
        </p:txBody>
      </p:sp>
      <p:sp>
        <p:nvSpPr>
          <p:cNvPr id="3" name="Content Placeholder 2">
            <a:extLst>
              <a:ext uri="{FF2B5EF4-FFF2-40B4-BE49-F238E27FC236}">
                <a16:creationId xmlns:a16="http://schemas.microsoft.com/office/drawing/2014/main" id="{63214D35-FFB2-4A16-8832-1B8E9AE5EE05}"/>
              </a:ext>
            </a:extLst>
          </p:cNvPr>
          <p:cNvSpPr>
            <a:spLocks noGrp="1"/>
          </p:cNvSpPr>
          <p:nvPr>
            <p:ph idx="1"/>
          </p:nvPr>
        </p:nvSpPr>
        <p:spPr>
          <a:xfrm>
            <a:off x="457200" y="1527915"/>
            <a:ext cx="8229600" cy="4525963"/>
          </a:xfrm>
        </p:spPr>
        <p:txBody>
          <a:bodyPr vert="horz" lIns="91440" tIns="45720" rIns="91440" bIns="45720" rtlCol="0" anchor="t">
            <a:normAutofit lnSpcReduction="10000"/>
          </a:bodyPr>
          <a:lstStyle/>
          <a:p>
            <a:pPr marL="0" indent="0">
              <a:buNone/>
            </a:pPr>
            <a:r>
              <a:rPr lang="en-US" sz="1700" dirty="0">
                <a:ea typeface="Calibri" panose="020F0502020204030204" pitchFamily="34" charset="0"/>
                <a:cs typeface="Times New Roman"/>
              </a:rPr>
              <a:t>The timing of the Thrifty Food Plan increase occurred concurrently with Massachusetts' election of pandemic-related administrative flexibilities</a:t>
            </a:r>
            <a:r>
              <a:rPr lang="en-US" sz="1700" dirty="0">
                <a:solidFill>
                  <a:srgbClr val="063755"/>
                </a:solidFill>
                <a:ea typeface="Calibri" panose="020F0502020204030204" pitchFamily="34" charset="0"/>
                <a:cs typeface="Times New Roman"/>
              </a:rPr>
              <a:t> and</a:t>
            </a:r>
            <a:r>
              <a:rPr lang="en-US" sz="1700" dirty="0">
                <a:ea typeface="Calibri" panose="020F0502020204030204" pitchFamily="34" charset="0"/>
                <a:cs typeface="Times New Roman"/>
              </a:rPr>
              <a:t> issuance of SNAP Emergency Allotments.</a:t>
            </a:r>
            <a:endParaRPr lang="en-US" sz="1700" dirty="0">
              <a:ea typeface="Calibri" panose="020F0502020204030204" pitchFamily="34" charset="0"/>
              <a:cs typeface="Calibri"/>
            </a:endParaRPr>
          </a:p>
          <a:p>
            <a:pPr marL="285750" indent="-285750"/>
            <a:r>
              <a:rPr lang="en-US" sz="1700" dirty="0">
                <a:ea typeface="Calibri" panose="020F0502020204030204" pitchFamily="34" charset="0"/>
                <a:cs typeface="Calibri"/>
              </a:rPr>
              <a:t>The</a:t>
            </a:r>
            <a:r>
              <a:rPr lang="en-US" sz="1700" dirty="0"/>
              <a:t> Thrifty Food Plan benefit increases </a:t>
            </a:r>
            <a:r>
              <a:rPr lang="en-US" sz="1700" b="1" dirty="0"/>
              <a:t>strengthen the impact </a:t>
            </a:r>
            <a:r>
              <a:rPr lang="en-US" sz="1700" dirty="0"/>
              <a:t>of Emergency Allotments which have been a critical tool in addressing the exacerbated levels of food insecurity the state experienced in response </a:t>
            </a:r>
            <a:r>
              <a:rPr lang="en-US" sz="1700" dirty="0">
                <a:solidFill>
                  <a:srgbClr val="063755"/>
                </a:solidFill>
              </a:rPr>
              <a:t>to the economic impacts of COVID-19. </a:t>
            </a:r>
            <a:endParaRPr lang="en-US" sz="1700" dirty="0">
              <a:solidFill>
                <a:srgbClr val="063755"/>
              </a:solidFill>
              <a:cs typeface="Calibri"/>
            </a:endParaRPr>
          </a:p>
          <a:p>
            <a:pPr marL="0" lvl="1" indent="0">
              <a:buNone/>
            </a:pPr>
            <a:endParaRPr lang="en-US" sz="1700" dirty="0"/>
          </a:p>
          <a:p>
            <a:pPr marL="0" lvl="1" indent="0">
              <a:buNone/>
            </a:pPr>
            <a:r>
              <a:rPr lang="en-US" sz="1700" dirty="0"/>
              <a:t>These benefits and flexibilities have helped dismiss the notion that “it’s not worth it”</a:t>
            </a:r>
          </a:p>
          <a:p>
            <a:pPr marL="285750" indent="-285750"/>
            <a:r>
              <a:rPr lang="en-US" sz="1700" dirty="0"/>
              <a:t>Enabled families to experience firsthand the positive benefits of being able to </a:t>
            </a:r>
            <a:r>
              <a:rPr lang="en-US" sz="1700" b="1" dirty="0"/>
              <a:t>consistently afford nutritious and culturally relevant food</a:t>
            </a:r>
            <a:r>
              <a:rPr lang="en-US" sz="1700" dirty="0"/>
              <a:t>. </a:t>
            </a:r>
          </a:p>
          <a:p>
            <a:pPr marL="285750" indent="-285750"/>
            <a:r>
              <a:rPr lang="en-US" sz="1700" dirty="0">
                <a:ea typeface="+mn-lt"/>
                <a:cs typeface="+mn-lt"/>
              </a:rPr>
              <a:t>New</a:t>
            </a:r>
            <a:r>
              <a:rPr lang="en-US" sz="1700" dirty="0"/>
              <a:t> applicants also had the opportunity to experience </a:t>
            </a:r>
            <a:r>
              <a:rPr lang="en-US" sz="1700" b="1" dirty="0"/>
              <a:t>the streamlined process</a:t>
            </a:r>
            <a:r>
              <a:rPr lang="en-US" sz="1700" dirty="0"/>
              <a:t> which combated the narrative that enrolling in the program was too cumbersome and burdensome. </a:t>
            </a:r>
          </a:p>
          <a:p>
            <a:pPr marL="457200" lvl="1" indent="0">
              <a:buNone/>
            </a:pPr>
            <a:endParaRPr lang="en-US" sz="1700" dirty="0"/>
          </a:p>
          <a:p>
            <a:pPr marL="0" indent="0">
              <a:buNone/>
            </a:pPr>
            <a:r>
              <a:rPr lang="en-US" sz="1700" i="1" dirty="0">
                <a:effectLst/>
              </a:rPr>
              <a:t>When SNAP emergency allotments end in Massachusetts, these higher benefit amounts will help to ease some of the economic impact families will feel.</a:t>
            </a:r>
          </a:p>
          <a:p>
            <a:pPr lvl="1"/>
            <a:endParaRPr lang="en-US" sz="1800" dirty="0"/>
          </a:p>
        </p:txBody>
      </p:sp>
      <p:sp>
        <p:nvSpPr>
          <p:cNvPr id="4" name="Slide Number Placeholder 3">
            <a:extLst>
              <a:ext uri="{FF2B5EF4-FFF2-40B4-BE49-F238E27FC236}">
                <a16:creationId xmlns:a16="http://schemas.microsoft.com/office/drawing/2014/main" id="{FAF66BE9-7E37-497B-A88D-71F415235ECF}"/>
              </a:ext>
            </a:extLst>
          </p:cNvPr>
          <p:cNvSpPr>
            <a:spLocks noGrp="1"/>
          </p:cNvSpPr>
          <p:nvPr>
            <p:ph type="sldNum" sz="quarter" idx="12"/>
          </p:nvPr>
        </p:nvSpPr>
        <p:spPr/>
        <p:txBody>
          <a:bodyPr/>
          <a:lstStyle/>
          <a:p>
            <a:fld id="{A58F39D9-12A8-4D14-908A-D491A0B6B17C}" type="slidenum">
              <a:rPr lang="en-US" smtClean="0"/>
              <a:t>6</a:t>
            </a:fld>
            <a:endParaRPr lang="en-US"/>
          </a:p>
        </p:txBody>
      </p:sp>
    </p:spTree>
    <p:extLst>
      <p:ext uri="{BB962C8B-B14F-4D97-AF65-F5344CB8AC3E}">
        <p14:creationId xmlns:p14="http://schemas.microsoft.com/office/powerpoint/2010/main" val="871128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E97"/>
              </a:buClr>
              <a:buSzPts val="1200"/>
              <a:buFont typeface="Calibri"/>
              <a:buNone/>
            </a:pPr>
            <a:fld id="{00000000-1234-1234-1234-123412341234}" type="slidenum">
              <a:rPr lang="en-US"/>
              <a:t>7</a:t>
            </a:fld>
            <a:endParaRPr/>
          </a:p>
        </p:txBody>
      </p:sp>
      <p:pic>
        <p:nvPicPr>
          <p:cNvPr id="4" name="Picture Placeholder 3">
            <a:extLst>
              <a:ext uri="{FF2B5EF4-FFF2-40B4-BE49-F238E27FC236}">
                <a16:creationId xmlns:a16="http://schemas.microsoft.com/office/drawing/2014/main" id="{20945041-60D8-4430-BA89-D3677CB0B7C8}"/>
              </a:ext>
            </a:extLst>
          </p:cNvPr>
          <p:cNvPicPr>
            <a:picLocks noGrp="1" noChangeAspect="1"/>
          </p:cNvPicPr>
          <p:nvPr>
            <p:ph type="pic" idx="2"/>
          </p:nvPr>
        </p:nvPicPr>
        <p:blipFill>
          <a:blip r:embed="rId3"/>
          <a:srcRect t="44" b="44"/>
          <a:stretch>
            <a:fillRect/>
          </a:stretch>
        </p:blipFill>
        <p:spPr>
          <a:xfrm>
            <a:off x="0" y="-136524"/>
            <a:ext cx="9144000" cy="6994523"/>
          </a:xfrm>
          <a:prstGeom prst="rect">
            <a:avLst/>
          </a:prstGeom>
        </p:spPr>
      </p:pic>
      <p:sp>
        <p:nvSpPr>
          <p:cNvPr id="9" name="TextBox 8">
            <a:extLst>
              <a:ext uri="{FF2B5EF4-FFF2-40B4-BE49-F238E27FC236}">
                <a16:creationId xmlns:a16="http://schemas.microsoft.com/office/drawing/2014/main" id="{58C848AC-DEB7-4251-9013-FFD0DDA9F8F4}"/>
              </a:ext>
            </a:extLst>
          </p:cNvPr>
          <p:cNvSpPr txBox="1"/>
          <p:nvPr/>
        </p:nvSpPr>
        <p:spPr>
          <a:xfrm>
            <a:off x="544612" y="3180156"/>
            <a:ext cx="3902183" cy="4308872"/>
          </a:xfrm>
          <a:prstGeom prst="rect">
            <a:avLst/>
          </a:prstGeom>
          <a:noFill/>
        </p:spPr>
        <p:txBody>
          <a:bodyPr wrap="square" lIns="91440" tIns="45720" rIns="91440" bIns="45720" rtlCol="0" anchor="t">
            <a:spAutoFit/>
          </a:bodyPr>
          <a:lstStyle/>
          <a:p>
            <a:pPr algn="ctr"/>
            <a:endParaRPr lang="en-US" sz="3600" b="1" dirty="0">
              <a:solidFill>
                <a:schemeClr val="bg1"/>
              </a:solidFill>
              <a:latin typeface="+mn-lt"/>
            </a:endParaRPr>
          </a:p>
          <a:p>
            <a:pPr algn="ctr"/>
            <a:endParaRPr lang="en-US" sz="2400" dirty="0">
              <a:solidFill>
                <a:schemeClr val="bg1"/>
              </a:solidFill>
              <a:latin typeface="+mn-lt"/>
            </a:endParaRPr>
          </a:p>
          <a:p>
            <a:r>
              <a:rPr lang="en-US" sz="2000" u="sng" dirty="0">
                <a:solidFill>
                  <a:schemeClr val="bg1"/>
                </a:solidFill>
                <a:latin typeface="+mn-lt"/>
              </a:rPr>
              <a:t>Food Security Policy and Programs</a:t>
            </a:r>
          </a:p>
          <a:p>
            <a:r>
              <a:rPr lang="en-US" sz="2000" dirty="0">
                <a:solidFill>
                  <a:schemeClr val="bg1"/>
                </a:solidFill>
                <a:latin typeface="+mn-lt"/>
              </a:rPr>
              <a:t>Brittany Mangini</a:t>
            </a:r>
            <a:endParaRPr lang="en-US" sz="2000">
              <a:solidFill>
                <a:schemeClr val="bg1"/>
              </a:solidFill>
              <a:latin typeface="+mn-lt"/>
            </a:endParaRPr>
          </a:p>
          <a:p>
            <a:r>
              <a:rPr lang="en-US" sz="2000" dirty="0">
                <a:solidFill>
                  <a:schemeClr val="bg1"/>
                </a:solidFill>
                <a:latin typeface="+mn-lt"/>
              </a:rPr>
              <a:t>Director of Food Security and Nutrition Programs</a:t>
            </a:r>
            <a:endParaRPr lang="en-US" sz="2000">
              <a:solidFill>
                <a:schemeClr val="bg1"/>
              </a:solidFill>
              <a:latin typeface="+mn-lt"/>
            </a:endParaRPr>
          </a:p>
          <a:p>
            <a:r>
              <a:rPr lang="en-US" sz="2000" dirty="0">
                <a:solidFill>
                  <a:schemeClr val="bg1"/>
                </a:solidFill>
                <a:latin typeface="+mn-lt"/>
              </a:rPr>
              <a:t>Brittany.Mangini@mass.gov</a:t>
            </a:r>
            <a:endParaRPr lang="en-US" sz="2000">
              <a:solidFill>
                <a:schemeClr val="bg1"/>
              </a:solidFill>
              <a:latin typeface="+mn-lt"/>
            </a:endParaRPr>
          </a:p>
          <a:p>
            <a:endParaRPr lang="en-US" sz="2400" u="sng" dirty="0">
              <a:solidFill>
                <a:schemeClr val="bg1"/>
              </a:solidFill>
              <a:latin typeface="+mn-lt"/>
            </a:endParaRPr>
          </a:p>
          <a:p>
            <a:endParaRPr lang="en-US" sz="2400" dirty="0">
              <a:solidFill>
                <a:schemeClr val="bg1"/>
              </a:solidFill>
              <a:latin typeface="+mn-lt"/>
            </a:endParaRPr>
          </a:p>
          <a:p>
            <a:pPr algn="ctr"/>
            <a:endParaRPr lang="en-US" sz="6600" dirty="0">
              <a:solidFill>
                <a:schemeClr val="bg1"/>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9AD20287-356D-48FC-AF41-F710BAACE78B}"/>
              </a:ext>
            </a:extLst>
          </p:cNvPr>
          <p:cNvSpPr txBox="1"/>
          <p:nvPr/>
        </p:nvSpPr>
        <p:spPr>
          <a:xfrm>
            <a:off x="4840526" y="3858475"/>
            <a:ext cx="3911413"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63755"/>
                </a:solidFill>
                <a:latin typeface="Calibri"/>
                <a:cs typeface="Segoe UI"/>
              </a:rPr>
              <a:t>​</a:t>
            </a:r>
          </a:p>
          <a:p>
            <a:r>
              <a:rPr lang="en-US" sz="2000" u="sng" dirty="0">
                <a:solidFill>
                  <a:srgbClr val="FFFFFF"/>
                </a:solidFill>
                <a:latin typeface="Calibri"/>
                <a:cs typeface="Segoe UI"/>
              </a:rPr>
              <a:t>Communications and Social Media</a:t>
            </a:r>
            <a:r>
              <a:rPr lang="en-US" sz="2000" u="sng" dirty="0">
                <a:solidFill>
                  <a:srgbClr val="063755"/>
                </a:solidFill>
                <a:latin typeface="Calibri"/>
                <a:cs typeface="Segoe UI"/>
              </a:rPr>
              <a:t>​</a:t>
            </a:r>
          </a:p>
          <a:p>
            <a:r>
              <a:rPr lang="en-US" sz="2000" dirty="0">
                <a:solidFill>
                  <a:srgbClr val="FFFFFF"/>
                </a:solidFill>
                <a:latin typeface="Calibri"/>
                <a:cs typeface="Segoe UI"/>
              </a:rPr>
              <a:t>Alana Davidson </a:t>
            </a:r>
            <a:r>
              <a:rPr lang="en-US" sz="2000" dirty="0">
                <a:solidFill>
                  <a:srgbClr val="063755"/>
                </a:solidFill>
                <a:latin typeface="Calibri"/>
                <a:cs typeface="Segoe UI"/>
              </a:rPr>
              <a:t>​</a:t>
            </a:r>
          </a:p>
          <a:p>
            <a:r>
              <a:rPr lang="en-US" sz="2000" dirty="0">
                <a:solidFill>
                  <a:srgbClr val="FFFFFF"/>
                </a:solidFill>
                <a:latin typeface="Calibri"/>
                <a:cs typeface="Segoe UI"/>
              </a:rPr>
              <a:t>Communications Director</a:t>
            </a:r>
            <a:r>
              <a:rPr lang="en-US" sz="2000" dirty="0">
                <a:solidFill>
                  <a:srgbClr val="063755"/>
                </a:solidFill>
                <a:latin typeface="Calibri"/>
                <a:cs typeface="Segoe UI"/>
              </a:rPr>
              <a:t>​</a:t>
            </a:r>
          </a:p>
          <a:p>
            <a:r>
              <a:rPr lang="en-US" sz="2000" dirty="0">
                <a:solidFill>
                  <a:srgbClr val="FFFFFF"/>
                </a:solidFill>
                <a:latin typeface="Calibri"/>
                <a:cs typeface="Segoe UI"/>
              </a:rPr>
              <a:t>Alana.Davidson@mass.gov</a:t>
            </a:r>
            <a:r>
              <a:rPr lang="en-US" sz="2000" dirty="0">
                <a:solidFill>
                  <a:srgbClr val="063755"/>
                </a:solidFill>
                <a:latin typeface="Calibri"/>
                <a:cs typeface="Segoe UI"/>
              </a:rPr>
              <a:t>​</a:t>
            </a:r>
          </a:p>
          <a:p>
            <a:r>
              <a:rPr lang="en-US" sz="2000" dirty="0">
                <a:solidFill>
                  <a:srgbClr val="FFFFFF"/>
                </a:solidFill>
                <a:latin typeface="Calibri"/>
                <a:cs typeface="Segoe UI"/>
              </a:rPr>
              <a:t>Twitter handle: @DTA_Listens</a:t>
            </a:r>
          </a:p>
        </p:txBody>
      </p:sp>
      <p:sp>
        <p:nvSpPr>
          <p:cNvPr id="3" name="TextBox 2">
            <a:extLst>
              <a:ext uri="{FF2B5EF4-FFF2-40B4-BE49-F238E27FC236}">
                <a16:creationId xmlns:a16="http://schemas.microsoft.com/office/drawing/2014/main" id="{B748E047-B199-4DD6-9D55-64302099FDE5}"/>
              </a:ext>
            </a:extLst>
          </p:cNvPr>
          <p:cNvSpPr txBox="1"/>
          <p:nvPr/>
        </p:nvSpPr>
        <p:spPr>
          <a:xfrm>
            <a:off x="2864224" y="3091143"/>
            <a:ext cx="42139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FFFF"/>
                </a:solidFill>
                <a:latin typeface="Calibri"/>
              </a:rPr>
              <a:t>Contact Information</a:t>
            </a:r>
            <a:endParaRPr lang="en-US" sz="2800" dirty="0"/>
          </a:p>
        </p:txBody>
      </p:sp>
      <p:sp>
        <p:nvSpPr>
          <p:cNvPr id="5" name="TextBox 4">
            <a:extLst>
              <a:ext uri="{FF2B5EF4-FFF2-40B4-BE49-F238E27FC236}">
                <a16:creationId xmlns:a16="http://schemas.microsoft.com/office/drawing/2014/main" id="{5EF2408D-B559-49F6-96D6-ABC161BB7FF0}"/>
              </a:ext>
            </a:extLst>
          </p:cNvPr>
          <p:cNvSpPr txBox="1"/>
          <p:nvPr/>
        </p:nvSpPr>
        <p:spPr>
          <a:xfrm>
            <a:off x="3200400" y="1418665"/>
            <a:ext cx="348278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63755"/>
                </a:solidFill>
                <a:latin typeface="Calibri"/>
                <a:cs typeface="Segoe UI"/>
              </a:rPr>
              <a:t>​</a:t>
            </a:r>
            <a:endParaRPr lang="en-US" sz="3200">
              <a:solidFill>
                <a:srgbClr val="063755"/>
              </a:solidFill>
              <a:latin typeface="Calibri"/>
              <a:cs typeface="Segoe UI"/>
            </a:endParaRPr>
          </a:p>
          <a:p>
            <a:r>
              <a:rPr lang="en-US" sz="3600" dirty="0">
                <a:solidFill>
                  <a:schemeClr val="bg1"/>
                </a:solidFill>
                <a:latin typeface="Libre Franklin Black"/>
                <a:cs typeface="Segoe UI"/>
              </a:rPr>
              <a:t>Thank you!</a:t>
            </a:r>
            <a:r>
              <a:rPr lang="en-US" sz="3600" dirty="0">
                <a:solidFill>
                  <a:schemeClr val="bg1"/>
                </a:solidFill>
                <a:latin typeface="Calibri"/>
                <a:cs typeface="Segoe UI"/>
              </a:rPr>
              <a:t> </a:t>
            </a:r>
          </a:p>
        </p:txBody>
      </p:sp>
    </p:spTree>
  </p:cSld>
  <p:clrMapOvr>
    <a:masterClrMapping/>
  </p:clrMapOvr>
</p:sld>
</file>

<file path=ppt/theme/theme1.xml><?xml version="1.0" encoding="utf-8"?>
<a:theme xmlns:a="http://schemas.openxmlformats.org/drawingml/2006/main" name="1_DTA Branded Powerpoint 2">
  <a:themeElements>
    <a:clrScheme name="Custom 2">
      <a:dk1>
        <a:srgbClr val="063755"/>
      </a:dk1>
      <a:lt1>
        <a:srgbClr val="FFFFFF"/>
      </a:lt1>
      <a:dk2>
        <a:srgbClr val="F6BA16"/>
      </a:dk2>
      <a:lt2>
        <a:srgbClr val="D9D9D9"/>
      </a:lt2>
      <a:accent1>
        <a:srgbClr val="166B9D"/>
      </a:accent1>
      <a:accent2>
        <a:srgbClr val="009876"/>
      </a:accent2>
      <a:accent3>
        <a:srgbClr val="FFC000"/>
      </a:accent3>
      <a:accent4>
        <a:srgbClr val="EC5A00"/>
      </a:accent4>
      <a:accent5>
        <a:srgbClr val="DEEDEA"/>
      </a:accent5>
      <a:accent6>
        <a:srgbClr val="D9D9D9"/>
      </a:accent6>
      <a:hlink>
        <a:srgbClr val="063755"/>
      </a:hlink>
      <a:folHlink>
        <a:srgbClr val="D9D9D9"/>
      </a:folHlink>
    </a:clrScheme>
    <a:fontScheme name="DTA Branded Powerpoint Text">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TA Branded Powerpoint 2">
  <a:themeElements>
    <a:clrScheme name="Custom 2">
      <a:dk1>
        <a:srgbClr val="063755"/>
      </a:dk1>
      <a:lt1>
        <a:srgbClr val="FFFFFF"/>
      </a:lt1>
      <a:dk2>
        <a:srgbClr val="F6BA16"/>
      </a:dk2>
      <a:lt2>
        <a:srgbClr val="D9D9D9"/>
      </a:lt2>
      <a:accent1>
        <a:srgbClr val="166B9D"/>
      </a:accent1>
      <a:accent2>
        <a:srgbClr val="009876"/>
      </a:accent2>
      <a:accent3>
        <a:srgbClr val="FFC000"/>
      </a:accent3>
      <a:accent4>
        <a:srgbClr val="EC5A00"/>
      </a:accent4>
      <a:accent5>
        <a:srgbClr val="DEEDEA"/>
      </a:accent5>
      <a:accent6>
        <a:srgbClr val="D9D9D9"/>
      </a:accent6>
      <a:hlink>
        <a:srgbClr val="063755"/>
      </a:hlink>
      <a:folHlink>
        <a:srgbClr val="D9D9D9"/>
      </a:folHlink>
    </a:clrScheme>
    <a:fontScheme name="DTA Branded Powerpoint Text">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19538</TotalTime>
  <Words>800</Words>
  <Application>Microsoft Office PowerPoint</Application>
  <PresentationFormat>On-screen Show (4:3)</PresentationFormat>
  <Paragraphs>117</Paragraphs>
  <Slides>7</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Libre Franklin Medium</vt:lpstr>
      <vt:lpstr>Libre Franklin Black</vt:lpstr>
      <vt:lpstr>Gill Sans MT</vt:lpstr>
      <vt:lpstr>Franklin Gothic Medium</vt:lpstr>
      <vt:lpstr>Arial</vt:lpstr>
      <vt:lpstr>Calibri</vt:lpstr>
      <vt:lpstr>Courier New</vt:lpstr>
      <vt:lpstr>Segoe UI</vt:lpstr>
      <vt:lpstr>1_DTA Branded Powerpoint 2</vt:lpstr>
      <vt:lpstr>DTA Branded Powerpoint 2</vt:lpstr>
      <vt:lpstr>Thrifty Food Plan Changes </vt:lpstr>
      <vt:lpstr>Who We Are and Who We Serve</vt:lpstr>
      <vt:lpstr>SNAP Program Perceptions</vt:lpstr>
      <vt:lpstr>Implementation of the  Thrifty Food Plan Changes</vt:lpstr>
      <vt:lpstr>Impact of the Thrifty Food Plan Changes</vt:lpstr>
      <vt:lpstr>Thrifty Food Plan Changes and  COVID-19 Program Flexibilities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we’ve been and where we’re going</dc:title>
  <dc:creator>Karanovich, Brooke (DTA)</dc:creator>
  <cp:lastModifiedBy>Mangini, Brittany (DTA)</cp:lastModifiedBy>
  <cp:revision>201</cp:revision>
  <cp:lastPrinted>2019-05-20T18:47:26Z</cp:lastPrinted>
  <dcterms:modified xsi:type="dcterms:W3CDTF">2022-01-31T19:00:55Z</dcterms:modified>
</cp:coreProperties>
</file>