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35"/>
  </p:notesMasterIdLst>
  <p:handoutMasterIdLst>
    <p:handoutMasterId r:id="rId36"/>
  </p:handoutMasterIdLst>
  <p:sldIdLst>
    <p:sldId id="684" r:id="rId4"/>
    <p:sldId id="662" r:id="rId5"/>
    <p:sldId id="257" r:id="rId6"/>
    <p:sldId id="287" r:id="rId7"/>
    <p:sldId id="663" r:id="rId8"/>
    <p:sldId id="300" r:id="rId9"/>
    <p:sldId id="664" r:id="rId10"/>
    <p:sldId id="665" r:id="rId11"/>
    <p:sldId id="666" r:id="rId12"/>
    <p:sldId id="667" r:id="rId13"/>
    <p:sldId id="668" r:id="rId14"/>
    <p:sldId id="669" r:id="rId15"/>
    <p:sldId id="299" r:id="rId16"/>
    <p:sldId id="670" r:id="rId17"/>
    <p:sldId id="671" r:id="rId18"/>
    <p:sldId id="672" r:id="rId19"/>
    <p:sldId id="673" r:id="rId20"/>
    <p:sldId id="674" r:id="rId21"/>
    <p:sldId id="675" r:id="rId22"/>
    <p:sldId id="676" r:id="rId23"/>
    <p:sldId id="677" r:id="rId24"/>
    <p:sldId id="298" r:id="rId25"/>
    <p:sldId id="678" r:id="rId26"/>
    <p:sldId id="679" r:id="rId27"/>
    <p:sldId id="680" r:id="rId28"/>
    <p:sldId id="681" r:id="rId29"/>
    <p:sldId id="682" r:id="rId30"/>
    <p:sldId id="683" r:id="rId31"/>
    <p:sldId id="261" r:id="rId32"/>
    <p:sldId id="311" r:id="rId33"/>
    <p:sldId id="262" r:id="rId34"/>
  </p:sldIdLst>
  <p:sldSz cx="12192000" cy="6858000"/>
  <p:notesSz cx="6950075" cy="923607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4178" userDrawn="1">
          <p15:clr>
            <a:srgbClr val="A4A3A4"/>
          </p15:clr>
        </p15:guide>
        <p15:guide id="2" pos="563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ussell, Kim" initials="BK" lastIdx="14" clrIdx="0">
    <p:extLst>
      <p:ext uri="{19B8F6BF-5375-455C-9EA6-DF929625EA0E}">
        <p15:presenceInfo xmlns:p15="http://schemas.microsoft.com/office/powerpoint/2012/main" userId="S-1-5-21-633681159-184567011-313593124-8121" providerId="AD"/>
      </p:ext>
    </p:extLst>
  </p:cmAuthor>
  <p:cmAuthor id="2" name="Pevsner, Josef" initials="PJ" lastIdx="4" clrIdx="1">
    <p:extLst>
      <p:ext uri="{19B8F6BF-5375-455C-9EA6-DF929625EA0E}">
        <p15:presenceInfo xmlns:p15="http://schemas.microsoft.com/office/powerpoint/2012/main" userId="S-1-5-21-633681159-184567011-313593124-106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B6"/>
    <a:srgbClr val="2C77CA"/>
    <a:srgbClr val="5B9BD5"/>
    <a:srgbClr val="FFCB5D"/>
    <a:srgbClr val="F5EC71"/>
    <a:srgbClr val="2860A4"/>
    <a:srgbClr val="2A65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2F8990-A4C0-425C-B8C4-BCF53838250A}" v="34" dt="2023-10-17T13:32:03.4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autoAdjust="0"/>
  </p:normalViewPr>
  <p:slideViewPr>
    <p:cSldViewPr snapToGrid="0">
      <p:cViewPr>
        <p:scale>
          <a:sx n="90" d="100"/>
          <a:sy n="90" d="100"/>
        </p:scale>
        <p:origin x="-774" y="654"/>
      </p:cViewPr>
      <p:guideLst>
        <p:guide orient="horz" pos="4178"/>
        <p:guide pos="5632"/>
      </p:guideLst>
    </p:cSldViewPr>
  </p:slideViewPr>
  <p:outlineViewPr>
    <p:cViewPr>
      <p:scale>
        <a:sx n="33" d="100"/>
        <a:sy n="33" d="100"/>
      </p:scale>
      <p:origin x="0" y="-1296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rbondy, Michelle - OO, DC" userId="d4feccc8-87ab-48a1-8683-5dd58723cc35" providerId="ADAL" clId="{692F8990-A4C0-425C-B8C4-BCF53838250A}"/>
    <pc:docChg chg="addSld modSld sldOrd">
      <pc:chgData name="Sherbondy, Michelle - OO, DC" userId="d4feccc8-87ab-48a1-8683-5dd58723cc35" providerId="ADAL" clId="{692F8990-A4C0-425C-B8C4-BCF53838250A}" dt="2023-10-17T13:32:03.462" v="47" actId="478"/>
      <pc:docMkLst>
        <pc:docMk/>
      </pc:docMkLst>
      <pc:sldChg chg="addSp modSp add mod">
        <pc:chgData name="Sherbondy, Michelle - OO, DC" userId="d4feccc8-87ab-48a1-8683-5dd58723cc35" providerId="ADAL" clId="{692F8990-A4C0-425C-B8C4-BCF53838250A}" dt="2023-10-17T13:31:23.521" v="41" actId="20577"/>
        <pc:sldMkLst>
          <pc:docMk/>
          <pc:sldMk cId="0" sldId="257"/>
        </pc:sldMkLst>
        <pc:spChg chg="add mod">
          <ac:chgData name="Sherbondy, Michelle - OO, DC" userId="d4feccc8-87ab-48a1-8683-5dd58723cc35" providerId="ADAL" clId="{692F8990-A4C0-425C-B8C4-BCF53838250A}" dt="2023-10-17T13:31:23.521" v="41" actId="20577"/>
          <ac:spMkLst>
            <pc:docMk/>
            <pc:sldMk cId="0" sldId="257"/>
            <ac:spMk id="7" creationId="{D00CB41B-4F45-A3BF-D6FC-C8441AAE5353}"/>
          </ac:spMkLst>
        </pc:spChg>
      </pc:sldChg>
      <pc:sldChg chg="delSp modSp add mod">
        <pc:chgData name="Sherbondy, Michelle - OO, DC" userId="d4feccc8-87ab-48a1-8683-5dd58723cc35" providerId="ADAL" clId="{692F8990-A4C0-425C-B8C4-BCF53838250A}" dt="2023-10-17T13:32:03.462" v="47" actId="478"/>
        <pc:sldMkLst>
          <pc:docMk/>
          <pc:sldMk cId="192012743" sldId="262"/>
        </pc:sldMkLst>
        <pc:spChg chg="mod">
          <ac:chgData name="Sherbondy, Michelle - OO, DC" userId="d4feccc8-87ab-48a1-8683-5dd58723cc35" providerId="ADAL" clId="{692F8990-A4C0-425C-B8C4-BCF53838250A}" dt="2023-10-17T13:31:13.391" v="15" actId="962"/>
          <ac:spMkLst>
            <pc:docMk/>
            <pc:sldMk cId="192012743" sldId="262"/>
            <ac:spMk id="6" creationId="{3E47D771-D5F1-B7B3-6EE3-67C24A92DA7D}"/>
          </ac:spMkLst>
        </pc:spChg>
        <pc:spChg chg="mod">
          <ac:chgData name="Sherbondy, Michelle - OO, DC" userId="d4feccc8-87ab-48a1-8683-5dd58723cc35" providerId="ADAL" clId="{692F8990-A4C0-425C-B8C4-BCF53838250A}" dt="2023-10-17T13:31:32.927" v="42" actId="13244"/>
          <ac:spMkLst>
            <pc:docMk/>
            <pc:sldMk cId="192012743" sldId="262"/>
            <ac:spMk id="11" creationId="{00000000-0000-0000-0000-000000000000}"/>
          </ac:spMkLst>
        </pc:spChg>
        <pc:spChg chg="mod">
          <ac:chgData name="Sherbondy, Michelle - OO, DC" userId="d4feccc8-87ab-48a1-8683-5dd58723cc35" providerId="ADAL" clId="{692F8990-A4C0-425C-B8C4-BCF53838250A}" dt="2023-10-17T13:31:35.732" v="43" actId="13244"/>
          <ac:spMkLst>
            <pc:docMk/>
            <pc:sldMk cId="192012743" sldId="262"/>
            <ac:spMk id="13" creationId="{00000000-0000-0000-0000-000000000000}"/>
          </ac:spMkLst>
        </pc:spChg>
        <pc:spChg chg="mod">
          <ac:chgData name="Sherbondy, Michelle - OO, DC" userId="d4feccc8-87ab-48a1-8683-5dd58723cc35" providerId="ADAL" clId="{692F8990-A4C0-425C-B8C4-BCF53838250A}" dt="2023-10-17T13:31:43.611" v="44" actId="13244"/>
          <ac:spMkLst>
            <pc:docMk/>
            <pc:sldMk cId="192012743" sldId="262"/>
            <ac:spMk id="37" creationId="{00000000-0000-0000-0000-000000000000}"/>
          </ac:spMkLst>
        </pc:spChg>
        <pc:spChg chg="mod">
          <ac:chgData name="Sherbondy, Michelle - OO, DC" userId="d4feccc8-87ab-48a1-8683-5dd58723cc35" providerId="ADAL" clId="{692F8990-A4C0-425C-B8C4-BCF53838250A}" dt="2023-10-17T13:31:50.302" v="45" actId="13244"/>
          <ac:spMkLst>
            <pc:docMk/>
            <pc:sldMk cId="192012743" sldId="262"/>
            <ac:spMk id="46" creationId="{57A54CB3-DA5B-41E3-554A-F416AB34589E}"/>
          </ac:spMkLst>
        </pc:spChg>
        <pc:spChg chg="del">
          <ac:chgData name="Sherbondy, Michelle - OO, DC" userId="d4feccc8-87ab-48a1-8683-5dd58723cc35" providerId="ADAL" clId="{692F8990-A4C0-425C-B8C4-BCF53838250A}" dt="2023-10-17T13:32:03.462" v="47" actId="478"/>
          <ac:spMkLst>
            <pc:docMk/>
            <pc:sldMk cId="192012743" sldId="262"/>
            <ac:spMk id="71" creationId="{DCFAF9EB-1077-FF0C-653B-EAFB3905846F}"/>
          </ac:spMkLst>
        </pc:spChg>
        <pc:grpChg chg="mod">
          <ac:chgData name="Sherbondy, Michelle - OO, DC" userId="d4feccc8-87ab-48a1-8683-5dd58723cc35" providerId="ADAL" clId="{692F8990-A4C0-425C-B8C4-BCF53838250A}" dt="2023-10-17T13:31:01.102" v="8" actId="962"/>
          <ac:grpSpMkLst>
            <pc:docMk/>
            <pc:sldMk cId="192012743" sldId="262"/>
            <ac:grpSpMk id="14" creationId="{00000000-0000-0000-0000-000000000000}"/>
          </ac:grpSpMkLst>
        </pc:grpChg>
        <pc:grpChg chg="mod">
          <ac:chgData name="Sherbondy, Michelle - OO, DC" userId="d4feccc8-87ab-48a1-8683-5dd58723cc35" providerId="ADAL" clId="{692F8990-A4C0-425C-B8C4-BCF53838250A}" dt="2023-10-17T13:31:04.957" v="10" actId="962"/>
          <ac:grpSpMkLst>
            <pc:docMk/>
            <pc:sldMk cId="192012743" sldId="262"/>
            <ac:grpSpMk id="18" creationId="{96BB8BB5-8A25-F4BC-FE47-C5A2D95C6349}"/>
          </ac:grpSpMkLst>
        </pc:grpChg>
        <pc:grpChg chg="mod">
          <ac:chgData name="Sherbondy, Michelle - OO, DC" userId="d4feccc8-87ab-48a1-8683-5dd58723cc35" providerId="ADAL" clId="{692F8990-A4C0-425C-B8C4-BCF53838250A}" dt="2023-10-17T13:31:08.285" v="12" actId="962"/>
          <ac:grpSpMkLst>
            <pc:docMk/>
            <pc:sldMk cId="192012743" sldId="262"/>
            <ac:grpSpMk id="19" creationId="{49BC60F5-876C-42E0-8784-E8429C3B3ECC}"/>
          </ac:grpSpMkLst>
        </pc:grpChg>
        <pc:grpChg chg="mod">
          <ac:chgData name="Sherbondy, Michelle - OO, DC" userId="d4feccc8-87ab-48a1-8683-5dd58723cc35" providerId="ADAL" clId="{692F8990-A4C0-425C-B8C4-BCF53838250A}" dt="2023-10-17T13:31:06.533" v="11" actId="962"/>
          <ac:grpSpMkLst>
            <pc:docMk/>
            <pc:sldMk cId="192012743" sldId="262"/>
            <ac:grpSpMk id="34" creationId="{00000000-0000-0000-0000-000000000000}"/>
          </ac:grpSpMkLst>
        </pc:grpChg>
        <pc:grpChg chg="mod">
          <ac:chgData name="Sherbondy, Michelle - OO, DC" userId="d4feccc8-87ab-48a1-8683-5dd58723cc35" providerId="ADAL" clId="{692F8990-A4C0-425C-B8C4-BCF53838250A}" dt="2023-10-17T13:31:57.303" v="46" actId="13244"/>
          <ac:grpSpMkLst>
            <pc:docMk/>
            <pc:sldMk cId="192012743" sldId="262"/>
            <ac:grpSpMk id="42" creationId="{B99C85E3-6CBC-9730-D8D3-F05C54BF2687}"/>
          </ac:grpSpMkLst>
        </pc:grpChg>
        <pc:grpChg chg="mod">
          <ac:chgData name="Sherbondy, Michelle - OO, DC" userId="d4feccc8-87ab-48a1-8683-5dd58723cc35" providerId="ADAL" clId="{692F8990-A4C0-425C-B8C4-BCF53838250A}" dt="2023-10-17T13:31:11.558" v="14" actId="962"/>
          <ac:grpSpMkLst>
            <pc:docMk/>
            <pc:sldMk cId="192012743" sldId="262"/>
            <ac:grpSpMk id="61" creationId="{E2AD422D-00EA-3D97-5867-B6B2EB5B0DEB}"/>
          </ac:grpSpMkLst>
        </pc:grpChg>
        <pc:picChg chg="mod">
          <ac:chgData name="Sherbondy, Michelle - OO, DC" userId="d4feccc8-87ab-48a1-8683-5dd58723cc35" providerId="ADAL" clId="{692F8990-A4C0-425C-B8C4-BCF53838250A}" dt="2023-10-17T13:31:03.053" v="9" actId="962"/>
          <ac:picMkLst>
            <pc:docMk/>
            <pc:sldMk cId="192012743" sldId="262"/>
            <ac:picMk id="2" creationId="{00000000-0000-0000-0000-000000000000}"/>
          </ac:picMkLst>
        </pc:picChg>
      </pc:sldChg>
      <pc:sldChg chg="modSp add mod ord">
        <pc:chgData name="Sherbondy, Michelle - OO, DC" userId="d4feccc8-87ab-48a1-8683-5dd58723cc35" providerId="ADAL" clId="{692F8990-A4C0-425C-B8C4-BCF53838250A}" dt="2023-10-17T13:30:58.803" v="7" actId="962"/>
        <pc:sldMkLst>
          <pc:docMk/>
          <pc:sldMk cId="1400954749" sldId="311"/>
        </pc:sldMkLst>
        <pc:spChg chg="mod">
          <ac:chgData name="Sherbondy, Michelle - OO, DC" userId="d4feccc8-87ab-48a1-8683-5dd58723cc35" providerId="ADAL" clId="{692F8990-A4C0-425C-B8C4-BCF53838250A}" dt="2023-10-17T13:30:58.803" v="7" actId="962"/>
          <ac:spMkLst>
            <pc:docMk/>
            <pc:sldMk cId="1400954749" sldId="311"/>
            <ac:spMk id="7" creationId="{B9F3FC26-43AE-0F5B-004E-4A175E4DBDC9}"/>
          </ac:spMkLst>
        </pc:spChg>
      </pc:sldChg>
      <pc:sldChg chg="ord">
        <pc:chgData name="Sherbondy, Michelle - OO, DC" userId="d4feccc8-87ab-48a1-8683-5dd58723cc35" providerId="ADAL" clId="{692F8990-A4C0-425C-B8C4-BCF53838250A}" dt="2023-10-17T13:29:51.903" v="2"/>
        <pc:sldMkLst>
          <pc:docMk/>
          <pc:sldMk cId="1725171497" sldId="68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12328" cy="463696"/>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36173" y="2"/>
            <a:ext cx="3012328" cy="463696"/>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27623A83-A568-4C02-B2A7-2B006CCFA3F0}" type="datetimeFigureOut">
              <a:rPr lang="en-US"/>
              <a:pPr>
                <a:defRPr/>
              </a:pPr>
              <a:t>10/17/2023</a:t>
            </a:fld>
            <a:endParaRPr lang="en-US"/>
          </a:p>
        </p:txBody>
      </p:sp>
      <p:sp>
        <p:nvSpPr>
          <p:cNvPr id="4" name="Footer Placeholder 3"/>
          <p:cNvSpPr>
            <a:spLocks noGrp="1"/>
          </p:cNvSpPr>
          <p:nvPr>
            <p:ph type="ftr" sz="quarter" idx="2"/>
          </p:nvPr>
        </p:nvSpPr>
        <p:spPr>
          <a:xfrm>
            <a:off x="1" y="8772380"/>
            <a:ext cx="3012328" cy="463696"/>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36173" y="8772380"/>
            <a:ext cx="3012328" cy="463696"/>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defRPr>
            </a:lvl1pPr>
          </a:lstStyle>
          <a:p>
            <a:pPr>
              <a:defRPr/>
            </a:pPr>
            <a:fld id="{6EEB177C-F6EE-4BAF-BCC5-A1E9ED8DF10A}" type="slidenum">
              <a:rPr lang="en-US"/>
              <a:pPr>
                <a:defRPr/>
              </a:pPr>
              <a:t>‹#›</a:t>
            </a:fld>
            <a:endParaRPr lang="en-US"/>
          </a:p>
        </p:txBody>
      </p:sp>
    </p:spTree>
    <p:extLst>
      <p:ext uri="{BB962C8B-B14F-4D97-AF65-F5344CB8AC3E}">
        <p14:creationId xmlns:p14="http://schemas.microsoft.com/office/powerpoint/2010/main" val="995175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12328" cy="463696"/>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36173" y="2"/>
            <a:ext cx="3012328" cy="463696"/>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680603EB-61F0-46C1-B18D-0BDAEA0BFBFA}" type="datetimeFigureOut">
              <a:rPr lang="en-US"/>
              <a:pPr>
                <a:defRPr/>
              </a:pPr>
              <a:t>10/17/2023</a:t>
            </a:fld>
            <a:endParaRPr lang="en-US"/>
          </a:p>
        </p:txBody>
      </p:sp>
      <p:sp>
        <p:nvSpPr>
          <p:cNvPr id="4" name="Slide Image Placeholder 3"/>
          <p:cNvSpPr>
            <a:spLocks noGrp="1" noRot="1" noChangeAspect="1"/>
          </p:cNvSpPr>
          <p:nvPr>
            <p:ph type="sldImg" idx="2"/>
          </p:nvPr>
        </p:nvSpPr>
        <p:spPr>
          <a:xfrm>
            <a:off x="704850" y="1154113"/>
            <a:ext cx="5540375" cy="3116262"/>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695638" y="4444547"/>
            <a:ext cx="5558801" cy="363702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772380"/>
            <a:ext cx="3012328" cy="463696"/>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36173" y="8772380"/>
            <a:ext cx="3012328" cy="463696"/>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defRPr>
            </a:lvl1pPr>
          </a:lstStyle>
          <a:p>
            <a:pPr>
              <a:defRPr/>
            </a:pPr>
            <a:fld id="{7B4D4276-A004-4DF1-93B3-815514832E6A}" type="slidenum">
              <a:rPr lang="en-US"/>
              <a:pPr>
                <a:defRPr/>
              </a:pPr>
              <a:t>‹#›</a:t>
            </a:fld>
            <a:endParaRPr lang="en-US"/>
          </a:p>
        </p:txBody>
      </p:sp>
    </p:spTree>
    <p:extLst>
      <p:ext uri="{BB962C8B-B14F-4D97-AF65-F5344CB8AC3E}">
        <p14:creationId xmlns:p14="http://schemas.microsoft.com/office/powerpoint/2010/main" val="31174164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My name is Mike </a:t>
            </a:r>
            <a:r>
              <a:rPr lang="en-US" dirty="0" err="1"/>
              <a:t>Caprara</a:t>
            </a:r>
            <a:r>
              <a:rPr lang="en-US" dirty="0"/>
              <a:t>, and it's my pleasure to welcome you to today’s presentation, “Digital Accessibility Fundamentals for Websites, Documents, and Videos”.</a:t>
            </a:r>
          </a:p>
          <a:p>
            <a:endParaRPr lang="en-US" dirty="0"/>
          </a:p>
          <a:p>
            <a:r>
              <a:rPr lang="en-US" dirty="0"/>
              <a:t>(next slide please)</a:t>
            </a:r>
          </a:p>
        </p:txBody>
      </p:sp>
      <p:sp>
        <p:nvSpPr>
          <p:cNvPr id="4" name="Slide Number Placeholder 3"/>
          <p:cNvSpPr>
            <a:spLocks noGrp="1"/>
          </p:cNvSpPr>
          <p:nvPr>
            <p:ph type="sldNum" sz="quarter" idx="10"/>
          </p:nvPr>
        </p:nvSpPr>
        <p:spPr/>
        <p:txBody>
          <a:bodyPr/>
          <a:lstStyle/>
          <a:p>
            <a:pPr>
              <a:defRPr/>
            </a:pPr>
            <a:fld id="{7B4D4276-A004-4DF1-93B3-815514832E6A}" type="slidenum">
              <a:rPr lang="en-US" smtClean="0"/>
              <a:pPr>
                <a:defRPr/>
              </a:pPr>
              <a:t>1</a:t>
            </a:fld>
            <a:endParaRPr lang="en-US"/>
          </a:p>
        </p:txBody>
      </p:sp>
    </p:spTree>
    <p:extLst>
      <p:ext uri="{BB962C8B-B14F-4D97-AF65-F5344CB8AC3E}">
        <p14:creationId xmlns:p14="http://schemas.microsoft.com/office/powerpoint/2010/main" val="2053207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D4276-A004-4DF1-93B3-815514832E6A}" type="slidenum">
              <a:rPr lang="en-US" smtClean="0"/>
              <a:pPr>
                <a:defRPr/>
              </a:pPr>
              <a:t>11</a:t>
            </a:fld>
            <a:endParaRPr lang="en-US"/>
          </a:p>
        </p:txBody>
      </p:sp>
    </p:spTree>
    <p:extLst>
      <p:ext uri="{BB962C8B-B14F-4D97-AF65-F5344CB8AC3E}">
        <p14:creationId xmlns:p14="http://schemas.microsoft.com/office/powerpoint/2010/main" val="930374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different methods. i.e. source code vs overlay</a:t>
            </a:r>
          </a:p>
          <a:p>
            <a:endParaRPr lang="en-US" dirty="0"/>
          </a:p>
          <a:p>
            <a:r>
              <a:rPr lang="en-US" dirty="0"/>
              <a:t>Mobile applications</a:t>
            </a:r>
          </a:p>
        </p:txBody>
      </p:sp>
      <p:sp>
        <p:nvSpPr>
          <p:cNvPr id="4" name="Slide Number Placeholder 3"/>
          <p:cNvSpPr>
            <a:spLocks noGrp="1"/>
          </p:cNvSpPr>
          <p:nvPr>
            <p:ph type="sldNum" sz="quarter" idx="5"/>
          </p:nvPr>
        </p:nvSpPr>
        <p:spPr/>
        <p:txBody>
          <a:bodyPr/>
          <a:lstStyle/>
          <a:p>
            <a:pPr>
              <a:defRPr/>
            </a:pPr>
            <a:fld id="{7B4D4276-A004-4DF1-93B3-815514832E6A}" type="slidenum">
              <a:rPr lang="en-US" smtClean="0"/>
              <a:pPr>
                <a:defRPr/>
              </a:pPr>
              <a:t>12</a:t>
            </a:fld>
            <a:endParaRPr lang="en-US"/>
          </a:p>
        </p:txBody>
      </p:sp>
    </p:spTree>
    <p:extLst>
      <p:ext uri="{BB962C8B-B14F-4D97-AF65-F5344CB8AC3E}">
        <p14:creationId xmlns:p14="http://schemas.microsoft.com/office/powerpoint/2010/main" val="3019345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At this time, I am going to now ask Jim to discuss Document/PDF Accessibility.  Thank you Jim! </a:t>
            </a:r>
          </a:p>
          <a:p>
            <a:endParaRPr lang="en-US" dirty="0"/>
          </a:p>
          <a:p>
            <a:r>
              <a:rPr lang="en-US" dirty="0"/>
              <a:t>[next slide]</a:t>
            </a:r>
          </a:p>
          <a:p>
            <a:endParaRPr lang="en-US" dirty="0"/>
          </a:p>
        </p:txBody>
      </p:sp>
      <p:sp>
        <p:nvSpPr>
          <p:cNvPr id="4" name="Slide Number Placeholder 3"/>
          <p:cNvSpPr>
            <a:spLocks noGrp="1"/>
          </p:cNvSpPr>
          <p:nvPr>
            <p:ph type="sldNum" sz="quarter" idx="5"/>
          </p:nvPr>
        </p:nvSpPr>
        <p:spPr/>
        <p:txBody>
          <a:bodyPr/>
          <a:lstStyle/>
          <a:p>
            <a:pPr>
              <a:defRPr/>
            </a:pPr>
            <a:fld id="{7B4D4276-A004-4DF1-93B3-815514832E6A}" type="slidenum">
              <a:rPr lang="en-US" smtClean="0"/>
              <a:pPr>
                <a:defRPr/>
              </a:pPr>
              <a:t>13</a:t>
            </a:fld>
            <a:endParaRPr lang="en-US"/>
          </a:p>
        </p:txBody>
      </p:sp>
    </p:spTree>
    <p:extLst>
      <p:ext uri="{BB962C8B-B14F-4D97-AF65-F5344CB8AC3E}">
        <p14:creationId xmlns:p14="http://schemas.microsoft.com/office/powerpoint/2010/main" val="567855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r>
              <a:rPr lang="en-US" altLang="en-US" dirty="0"/>
              <a:t>I’m now going to take some time to talk specifically about document accessibility. We’ll start with what document accessibility is, how do we do it, and finally, why it is important.</a:t>
            </a:r>
          </a:p>
          <a:p>
            <a:pPr lvl="1" eaLnBrk="1" hangingPunct="1"/>
            <a:endParaRPr lang="en-US" altLang="en-US" dirty="0"/>
          </a:p>
          <a:p>
            <a:pPr eaLnBrk="1" hangingPunct="1"/>
            <a:endParaRPr lang="en-US" altLang="en-US" dirty="0"/>
          </a:p>
          <a:p>
            <a:pPr eaLnBrk="1" hangingPunct="1">
              <a:spcBef>
                <a:spcPct val="0"/>
              </a:spcBef>
            </a:pPr>
            <a:r>
              <a:rPr lang="en-US" altLang="en-US" dirty="0"/>
              <a:t>Next slide, please.</a:t>
            </a:r>
            <a:endParaRPr lang="en-US" altLang="en-US" sz="1700" dirty="0">
              <a:solidFill>
                <a:srgbClr val="424242"/>
              </a:solidFill>
            </a:endParaRPr>
          </a:p>
          <a:p>
            <a:pPr eaLnBrk="1" hangingPunct="1"/>
            <a:endParaRPr lang="en-US" altLang="en-US" dirty="0"/>
          </a:p>
        </p:txBody>
      </p:sp>
      <p:sp>
        <p:nvSpPr>
          <p:cNvPr id="4" name="Slide Number Placeholder 3"/>
          <p:cNvSpPr>
            <a:spLocks noGrp="1"/>
          </p:cNvSpPr>
          <p:nvPr>
            <p:ph type="sldNum" sz="quarter" idx="5"/>
          </p:nvPr>
        </p:nvSpPr>
        <p:spPr/>
        <p:txBody>
          <a:bodyPr/>
          <a:lstStyle/>
          <a:p>
            <a:pPr>
              <a:defRPr/>
            </a:pPr>
            <a:fld id="{20731226-BD61-49DB-B3E2-7EB706803652}" type="slidenum">
              <a:rPr lang="en-US" smtClean="0"/>
              <a:pPr>
                <a:defRPr/>
              </a:pPr>
              <a:t>14</a:t>
            </a:fld>
            <a:endParaRPr lang="en-US"/>
          </a:p>
        </p:txBody>
      </p:sp>
    </p:spTree>
    <p:extLst>
      <p:ext uri="{BB962C8B-B14F-4D97-AF65-F5344CB8AC3E}">
        <p14:creationId xmlns:p14="http://schemas.microsoft.com/office/powerpoint/2010/main" val="1189266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87325" indent="-347663" defTabSz="928688" eaLnBrk="1" hangingPunct="1"/>
            <a:r>
              <a:rPr lang="en-US" altLang="en-US" sz="1600"/>
              <a:t>So what types of materials should be made accessible?</a:t>
            </a:r>
          </a:p>
          <a:p>
            <a:pPr marL="187325" indent="-347663" defTabSz="928688" eaLnBrk="1" hangingPunct="1"/>
            <a:endParaRPr lang="en-US" altLang="en-US" sz="1600"/>
          </a:p>
          <a:p>
            <a:pPr marL="187325" indent="-347663" defTabSz="928688" eaLnBrk="1" hangingPunct="1"/>
            <a:r>
              <a:rPr lang="en-US" altLang="en-US" sz="1600"/>
              <a:t>	Well, there are many. They include employee handbooks, job applications, new and legacy documents posted on school district websites, company, government and agency websites, materials and worksheets for students, and mortgage applications to name just a few. As a rule of thumb, any document that might be used by the public, your customers, employees, or other stakeholders should be made accessible.</a:t>
            </a:r>
          </a:p>
          <a:p>
            <a:pPr marL="187325" indent="-347663" defTabSz="928688" eaLnBrk="1" hangingPunct="1"/>
            <a:endParaRPr lang="en-US" altLang="en-US" sz="1600"/>
          </a:p>
          <a:p>
            <a:pPr marL="187325" indent="-347663" defTabSz="928688" eaLnBrk="1" hangingPunct="1"/>
            <a:r>
              <a:rPr lang="en-US" altLang="en-US" sz="1600"/>
              <a:t>Next slide, please.</a:t>
            </a:r>
            <a:endParaRPr lang="en-US" altLang="en-US" sz="2400">
              <a:solidFill>
                <a:srgbClr val="424242"/>
              </a:solidFill>
            </a:endParaRPr>
          </a:p>
        </p:txBody>
      </p:sp>
      <p:sp>
        <p:nvSpPr>
          <p:cNvPr id="4" name="Slide Number Placeholder 3"/>
          <p:cNvSpPr>
            <a:spLocks noGrp="1"/>
          </p:cNvSpPr>
          <p:nvPr>
            <p:ph type="sldNum" sz="quarter" idx="5"/>
          </p:nvPr>
        </p:nvSpPr>
        <p:spPr/>
        <p:txBody>
          <a:bodyPr/>
          <a:lstStyle/>
          <a:p>
            <a:pPr>
              <a:defRPr/>
            </a:pPr>
            <a:fld id="{4E2FF64E-D666-4E6A-BD3A-3FC338AA56C8}" type="slidenum">
              <a:rPr lang="en-US" smtClean="0"/>
              <a:pPr>
                <a:defRPr/>
              </a:pPr>
              <a:t>15</a:t>
            </a:fld>
            <a:endParaRPr lang="en-US"/>
          </a:p>
        </p:txBody>
      </p:sp>
    </p:spTree>
    <p:extLst>
      <p:ext uri="{BB962C8B-B14F-4D97-AF65-F5344CB8AC3E}">
        <p14:creationId xmlns:p14="http://schemas.microsoft.com/office/powerpoint/2010/main" val="2832197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88913" indent="-349250" defTabSz="930275" eaLnBrk="1" hangingPunct="1"/>
            <a:r>
              <a:rPr lang="en-US" altLang="en-US" sz="1700">
                <a:solidFill>
                  <a:srgbClr val="424242"/>
                </a:solidFill>
              </a:rPr>
              <a:t>So what exactly is document accessibility?</a:t>
            </a:r>
          </a:p>
          <a:p>
            <a:pPr marL="188913" indent="-349250" defTabSz="930275" eaLnBrk="1" hangingPunct="1"/>
            <a:endParaRPr lang="en-US" altLang="en-US" sz="1700">
              <a:solidFill>
                <a:srgbClr val="424242"/>
              </a:solidFill>
            </a:endParaRPr>
          </a:p>
          <a:p>
            <a:pPr marL="188913" indent="-349250" defTabSz="930275" eaLnBrk="1" hangingPunct="1"/>
            <a:r>
              <a:rPr lang="en-US" altLang="en-US" sz="1700">
                <a:solidFill>
                  <a:srgbClr val="424242"/>
                </a:solidFill>
              </a:rPr>
              <a:t>	Well it’s a software coding or editing process performed by someone who specializes in accessibility authoring techniques. Basically, we ensure that your digital content is accessible by all of your internal and external viewers, including those with low vision and blindness who utilize assistive technology such as screen reading software (one very popular program is called JAWS, spelled: J-A-W-S [and that stands for: Job Access With Speech]). When Adobe PDF files, Microsoft Word documents, and PowerPoint presentations are made accessible through remediation: paragraph </a:t>
            </a:r>
            <a:r>
              <a:rPr lang="en-US" altLang="en-US" sz="1700">
                <a:solidFill>
                  <a:srgbClr val="FF0000"/>
                </a:solidFill>
              </a:rPr>
              <a:t>headings are marked</a:t>
            </a:r>
            <a:r>
              <a:rPr lang="en-US" altLang="en-US" sz="1700">
                <a:solidFill>
                  <a:srgbClr val="424242"/>
                </a:solidFill>
              </a:rPr>
              <a:t>; the paragraph structures are set; charts, lists, graphs, and tables are modified and adapted; photos, images, and graphics are descriptively tagged; and forms may be generated with fillable fields so that a screen reader can read the content accurately, efficiently, and in the order in which the author intended it to be.</a:t>
            </a:r>
          </a:p>
          <a:p>
            <a:pPr marL="188913" indent="-349250" defTabSz="930275" eaLnBrk="1" hangingPunct="1"/>
            <a:endParaRPr lang="en-US" altLang="en-US" sz="1700">
              <a:solidFill>
                <a:srgbClr val="424242"/>
              </a:solidFill>
            </a:endParaRPr>
          </a:p>
          <a:p>
            <a:pPr marL="188913" indent="-349250" defTabSz="930275" eaLnBrk="1" hangingPunct="1">
              <a:spcBef>
                <a:spcPct val="0"/>
              </a:spcBef>
            </a:pPr>
            <a:r>
              <a:rPr lang="en-US" altLang="en-US" sz="1800"/>
              <a:t>Next slide, please.</a:t>
            </a:r>
            <a:endParaRPr lang="en-US" altLang="en-US" sz="2900">
              <a:solidFill>
                <a:srgbClr val="424242"/>
              </a:solidFill>
            </a:endParaRPr>
          </a:p>
        </p:txBody>
      </p:sp>
      <p:sp>
        <p:nvSpPr>
          <p:cNvPr id="4" name="Slide Number Placeholder 3"/>
          <p:cNvSpPr>
            <a:spLocks noGrp="1"/>
          </p:cNvSpPr>
          <p:nvPr>
            <p:ph type="sldNum" sz="quarter" idx="5"/>
          </p:nvPr>
        </p:nvSpPr>
        <p:spPr/>
        <p:txBody>
          <a:bodyPr/>
          <a:lstStyle/>
          <a:p>
            <a:pPr>
              <a:defRPr/>
            </a:pPr>
            <a:fld id="{46147B24-578E-4C26-9C19-568B6C5A1946}" type="slidenum">
              <a:rPr lang="en-US" smtClean="0"/>
              <a:pPr>
                <a:defRPr/>
              </a:pPr>
              <a:t>16</a:t>
            </a:fld>
            <a:endParaRPr lang="en-US"/>
          </a:p>
        </p:txBody>
      </p:sp>
    </p:spTree>
    <p:extLst>
      <p:ext uri="{BB962C8B-B14F-4D97-AF65-F5344CB8AC3E}">
        <p14:creationId xmlns:p14="http://schemas.microsoft.com/office/powerpoint/2010/main" val="2235898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So How Do We Do It?</a:t>
            </a:r>
          </a:p>
          <a:p>
            <a:pPr lvl="1" eaLnBrk="1" hangingPunct="1"/>
            <a:r>
              <a:rPr lang="en-US" altLang="en-US" dirty="0"/>
              <a:t>Documents are usually created using traditional authoring tools like Microsoft Word or Google Docs. In some cases where no electronic version of a previously created document exists, the document needs to be scanned into a digital file format. These digital files contain something called meta-data or tags. These tags identify the elements we spoke about earlier i.e.: the headings, paragraph structure, charts, lists, and tables, etc. Using proprietary software we assess the file and modify these tags to adhere to compliance rules which gets us about 75-90 percent of the way home. </a:t>
            </a:r>
          </a:p>
          <a:p>
            <a:pPr lvl="1" eaLnBrk="1" hangingPunct="1"/>
            <a:endParaRPr lang="en-US" altLang="en-US" dirty="0"/>
          </a:p>
          <a:p>
            <a:pPr lvl="1" eaLnBrk="1" hangingPunct="1"/>
            <a:r>
              <a:rPr lang="en-US" altLang="en-US" dirty="0"/>
              <a:t>We then need to review the document for any photos/images/graphics and manually insert descriptive text for each so that the screen reading software knows what to read to a viewer when it comes upon that particular image. Alternative-text is basically a written description of the image, much like a caption. Once we’re happy with the descriptive text entries we then perform a quality check by “listening” to the document using the screen reading software where we confirm all is as it should be, in particular, the reading order is correct, and the figures and images are appropriately described. </a:t>
            </a:r>
          </a:p>
          <a:p>
            <a:pPr lvl="1" eaLnBrk="1" hangingPunct="1"/>
            <a:endParaRPr lang="en-US" altLang="en-US" dirty="0"/>
          </a:p>
          <a:p>
            <a:pPr lvl="1" eaLnBrk="1" hangingPunct="1"/>
            <a:r>
              <a:rPr lang="en-US" altLang="en-US" dirty="0"/>
              <a:t>The final step to quality assurance is to check the remediated file for compliance. We do this by using the accessibility checker feature built into MS Word, or in the case of an Adobe PDF file, a free tool called the PDF Accessibility Checker (or PAC, for short). If the checkers report any errors we go back and find, correct, and re-test until the file passes. We then deliver the remediated document back to the owner.</a:t>
            </a:r>
          </a:p>
          <a:p>
            <a:pPr eaLnBrk="1" hangingPunct="1"/>
            <a:endParaRPr lang="en-US" altLang="en-US" dirty="0"/>
          </a:p>
          <a:p>
            <a:pPr eaLnBrk="1" hangingPunct="1"/>
            <a:r>
              <a:rPr lang="en-US" altLang="en-US" dirty="0"/>
              <a:t>Next slide, please.</a:t>
            </a:r>
          </a:p>
        </p:txBody>
      </p:sp>
      <p:sp>
        <p:nvSpPr>
          <p:cNvPr id="4" name="Slide Number Placeholder 3"/>
          <p:cNvSpPr>
            <a:spLocks noGrp="1"/>
          </p:cNvSpPr>
          <p:nvPr>
            <p:ph type="sldNum" sz="quarter" idx="5"/>
          </p:nvPr>
        </p:nvSpPr>
        <p:spPr/>
        <p:txBody>
          <a:bodyPr/>
          <a:lstStyle/>
          <a:p>
            <a:pPr>
              <a:defRPr/>
            </a:pPr>
            <a:fld id="{F878071C-A64E-4535-BC31-0FE4FDD4E307}" type="slidenum">
              <a:rPr lang="en-US" smtClean="0"/>
              <a:pPr>
                <a:defRPr/>
              </a:pPr>
              <a:t>17</a:t>
            </a:fld>
            <a:endParaRPr lang="en-US"/>
          </a:p>
        </p:txBody>
      </p:sp>
    </p:spTree>
    <p:extLst>
      <p:ext uri="{BB962C8B-B14F-4D97-AF65-F5344CB8AC3E}">
        <p14:creationId xmlns:p14="http://schemas.microsoft.com/office/powerpoint/2010/main" val="277972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So why is digital accessibility important?</a:t>
            </a:r>
          </a:p>
          <a:p>
            <a:pPr lvl="1" eaLnBrk="1" hangingPunct="1"/>
            <a:endParaRPr lang="en-US" altLang="en-US" dirty="0"/>
          </a:p>
          <a:p>
            <a:pPr lvl="1" eaLnBrk="1" hangingPunct="1"/>
            <a:r>
              <a:rPr lang="en-US" altLang="en-US" dirty="0"/>
              <a:t>First, organizations that do not make documents, websites, and videos accessible face exposure to legal risk. Mike touched upon this earlier.</a:t>
            </a:r>
          </a:p>
          <a:p>
            <a:pPr lvl="1" eaLnBrk="1" hangingPunct="1"/>
            <a:endParaRPr lang="en-US" altLang="en-US" dirty="0"/>
          </a:p>
          <a:p>
            <a:pPr lvl="1" eaLnBrk="1" hangingPunct="1"/>
            <a:r>
              <a:rPr lang="en-US" altLang="en-US" dirty="0"/>
              <a:t>Second, there is an established business case for accessibility, and those organizations that have prioritized addressing it have reaped the benefits.</a:t>
            </a:r>
          </a:p>
          <a:p>
            <a:pPr lvl="1" eaLnBrk="1" hangingPunct="1"/>
            <a:endParaRPr lang="en-US" altLang="en-US" dirty="0"/>
          </a:p>
          <a:p>
            <a:pPr lvl="1" eaLnBrk="1" hangingPunct="1"/>
            <a:r>
              <a:rPr lang="en-US" altLang="en-US" dirty="0"/>
              <a:t>Lastly, and most importantly, organizations that proactively make their digital content and environments accessible promote social and economic inclusion and are rewarded through increased credibility for their social responsibility efforts.</a:t>
            </a:r>
          </a:p>
          <a:p>
            <a:pPr eaLnBrk="1" hangingPunct="1">
              <a:spcBef>
                <a:spcPct val="0"/>
              </a:spcBef>
            </a:pPr>
            <a:endParaRPr lang="en-US" altLang="en-US" sz="1800" dirty="0"/>
          </a:p>
          <a:p>
            <a:pPr eaLnBrk="1" hangingPunct="1">
              <a:spcBef>
                <a:spcPct val="0"/>
              </a:spcBef>
            </a:pPr>
            <a:r>
              <a:rPr lang="en-US" altLang="en-US" sz="1800" dirty="0"/>
              <a:t>Next Slide , please.</a:t>
            </a:r>
          </a:p>
        </p:txBody>
      </p:sp>
      <p:sp>
        <p:nvSpPr>
          <p:cNvPr id="4" name="Slide Number Placeholder 3"/>
          <p:cNvSpPr>
            <a:spLocks noGrp="1"/>
          </p:cNvSpPr>
          <p:nvPr>
            <p:ph type="sldNum" sz="quarter" idx="5"/>
          </p:nvPr>
        </p:nvSpPr>
        <p:spPr/>
        <p:txBody>
          <a:bodyPr/>
          <a:lstStyle/>
          <a:p>
            <a:pPr>
              <a:defRPr/>
            </a:pPr>
            <a:fld id="{E588229C-41DC-402D-B867-B3C9B5BB4D7F}" type="slidenum">
              <a:rPr lang="en-US" smtClean="0"/>
              <a:pPr>
                <a:defRPr/>
              </a:pPr>
              <a:t>18</a:t>
            </a:fld>
            <a:endParaRPr lang="en-US"/>
          </a:p>
        </p:txBody>
      </p:sp>
    </p:spTree>
    <p:extLst>
      <p:ext uri="{BB962C8B-B14F-4D97-AF65-F5344CB8AC3E}">
        <p14:creationId xmlns:p14="http://schemas.microsoft.com/office/powerpoint/2010/main" val="3316035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r>
              <a:rPr lang="en-US" altLang="en-US" dirty="0"/>
              <a:t>Not to harp on the legal aspect as we have already touched upon this but listed here are the 2 guiding legislations affecting digital accessibility, the ADA and Section 508, and WCAG, which is the industry standard that courts are pointing to when adjudicating cases of this</a:t>
            </a:r>
          </a:p>
          <a:p>
            <a:pPr lvl="1" eaLnBrk="1" hangingPunct="1"/>
            <a:endParaRPr lang="en-US" altLang="en-US" dirty="0"/>
          </a:p>
          <a:p>
            <a:pPr lvl="1" eaLnBrk="1" hangingPunct="1"/>
            <a:r>
              <a:rPr lang="en-US" altLang="en-US" dirty="0"/>
              <a:t>[There are a number of national and international laws that enforce digital accessibility, but the two laws most associated with the flood of recent lawsuits are The Americans with Disabilities Act and Section 508 of the Rehabilitation Act.]</a:t>
            </a:r>
          </a:p>
          <a:p>
            <a:pPr lvl="1" eaLnBrk="1" hangingPunct="1"/>
            <a:endParaRPr lang="en-US" altLang="en-US" dirty="0"/>
          </a:p>
          <a:p>
            <a:pPr lvl="1" eaLnBrk="1" hangingPunct="1"/>
            <a:r>
              <a:rPr lang="en-US" altLang="en-US" dirty="0"/>
              <a:t>When drafted, Section 508 of the Rehabilitation Act of 1973 mandated that "all electronic and information technology used by the federal government be accessible to people with disabilities." Section 508 was intended to cover federal agencies, but is has been widely accepted that colleges and universities as well are subject to its requirements under Title II because they receive federal funding. The US Access Board recently released an update to 508, which went into effect on January 18, 2018.</a:t>
            </a:r>
          </a:p>
          <a:p>
            <a:pPr lvl="1" eaLnBrk="1" hangingPunct="1"/>
            <a:endParaRPr lang="en-US" altLang="en-US" dirty="0"/>
          </a:p>
          <a:p>
            <a:pPr lvl="1" eaLnBrk="1" hangingPunct="1"/>
            <a:r>
              <a:rPr lang="en-US" altLang="en-US" dirty="0"/>
              <a:t>The American with Disabilities Act, or ADA is the law most widely associated with digital accessibility for private sector companies. Title III of the ADA, which guarantees nondiscrimination for people with disabilities in “public accommodations”, was the basis of over 2,000 digital accessibility lawsuits in 2018, more than ever before. With major historical settlements and decisions piling up against Target, Bank of America, Winn Dixie supermarkets, and most recently, Domino’s Pizza, it is becoming imperative for all organizations to push accessibility.</a:t>
            </a:r>
          </a:p>
          <a:p>
            <a:pPr lvl="1" eaLnBrk="1" hangingPunct="1"/>
            <a:endParaRPr lang="en-US" altLang="en-US" dirty="0"/>
          </a:p>
          <a:p>
            <a:pPr eaLnBrk="1" hangingPunct="1"/>
            <a:r>
              <a:rPr lang="en-US" altLang="en-US" dirty="0"/>
              <a:t>Next slide, please.</a:t>
            </a:r>
          </a:p>
          <a:p>
            <a:pPr lvl="1" eaLnBrk="1" hangingPunct="1"/>
            <a:endParaRPr lang="en-US" altLang="en-US" dirty="0"/>
          </a:p>
        </p:txBody>
      </p:sp>
      <p:sp>
        <p:nvSpPr>
          <p:cNvPr id="4" name="Slide Number Placeholder 3"/>
          <p:cNvSpPr>
            <a:spLocks noGrp="1"/>
          </p:cNvSpPr>
          <p:nvPr>
            <p:ph type="sldNum" sz="quarter" idx="5"/>
          </p:nvPr>
        </p:nvSpPr>
        <p:spPr/>
        <p:txBody>
          <a:bodyPr/>
          <a:lstStyle/>
          <a:p>
            <a:pPr>
              <a:defRPr/>
            </a:pPr>
            <a:fld id="{D3A1A940-2AB1-4D75-A6D4-D8C5E52A3AC9}" type="slidenum">
              <a:rPr lang="en-US" smtClean="0"/>
              <a:pPr>
                <a:defRPr/>
              </a:pPr>
              <a:t>19</a:t>
            </a:fld>
            <a:endParaRPr lang="en-US"/>
          </a:p>
        </p:txBody>
      </p:sp>
    </p:spTree>
    <p:extLst>
      <p:ext uri="{BB962C8B-B14F-4D97-AF65-F5344CB8AC3E}">
        <p14:creationId xmlns:p14="http://schemas.microsoft.com/office/powerpoint/2010/main" val="2036359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If Legal Risk doesn’t convince organizations to address digital accessibility, then there’s the strong business case.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Over 57 Million Americans have some form of disability, and that number is growing rapidly as Boomers age into retirement and age-related disabilities.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In the marketplace, accessible digital files ensure current and prospective customers have access to all products and services materials. Various surveys have shown the low-vision population is growing, with over 21 million adults with non-correctable vision loss. From a marketing and revenue perspective alone that number is quite formidable. (just think how nice it would be to suddenly have access to 21 million more potential customers than you do today).</a:t>
            </a:r>
          </a:p>
          <a:p>
            <a:pPr eaLnBrk="1" hangingPunct="1"/>
            <a:endParaRPr lang="en-US" altLang="en-US" dirty="0"/>
          </a:p>
          <a:p>
            <a:pPr eaLnBrk="1" hangingPunct="1"/>
            <a:r>
              <a:rPr lang="en-US" altLang="en-US" dirty="0"/>
              <a:t>Next slide, please.</a:t>
            </a:r>
          </a:p>
          <a:p>
            <a:pPr lvl="1" eaLnBrk="1" hangingPunct="1"/>
            <a:endParaRPr lang="en-US" altLang="en-US" dirty="0"/>
          </a:p>
        </p:txBody>
      </p:sp>
      <p:sp>
        <p:nvSpPr>
          <p:cNvPr id="4" name="Slide Number Placeholder 3"/>
          <p:cNvSpPr>
            <a:spLocks noGrp="1"/>
          </p:cNvSpPr>
          <p:nvPr>
            <p:ph type="sldNum" sz="quarter" idx="5"/>
          </p:nvPr>
        </p:nvSpPr>
        <p:spPr/>
        <p:txBody>
          <a:bodyPr/>
          <a:lstStyle/>
          <a:p>
            <a:pPr>
              <a:defRPr/>
            </a:pPr>
            <a:fld id="{D3A1A940-2AB1-4D75-A6D4-D8C5E52A3AC9}" type="slidenum">
              <a:rPr lang="en-US" smtClean="0"/>
              <a:pPr>
                <a:defRPr/>
              </a:pPr>
              <a:t>20</a:t>
            </a:fld>
            <a:endParaRPr lang="en-US"/>
          </a:p>
        </p:txBody>
      </p:sp>
    </p:spTree>
    <p:extLst>
      <p:ext uri="{BB962C8B-B14F-4D97-AF65-F5344CB8AC3E}">
        <p14:creationId xmlns:p14="http://schemas.microsoft.com/office/powerpoint/2010/main" val="2993620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 have the pleasure of serving as the Chief information Officer for The Viscardi Center, and we’re so pleased that you could join us today to discuss this important topic.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 am joined today by my colleague Jim Corporal.  Jim is the Coordinator of Digital Accessibility Services here at The Viscardi Center and is responsible for overseeing and growing the Digital Accessibility Service offering, which ensures that electronic documents, websites, and multi-media files are fully accessible to people with visual and physical disabilities using assistive technologies and screen-reading software.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slide please)</a:t>
            </a:r>
            <a:endParaRPr lang="en-US" dirty="0"/>
          </a:p>
        </p:txBody>
      </p:sp>
      <p:sp>
        <p:nvSpPr>
          <p:cNvPr id="4" name="Slide Number Placeholder 3"/>
          <p:cNvSpPr>
            <a:spLocks noGrp="1"/>
          </p:cNvSpPr>
          <p:nvPr>
            <p:ph type="sldNum" sz="quarter" idx="10"/>
          </p:nvPr>
        </p:nvSpPr>
        <p:spPr/>
        <p:txBody>
          <a:bodyPr/>
          <a:lstStyle/>
          <a:p>
            <a:pPr>
              <a:defRPr/>
            </a:pPr>
            <a:fld id="{7B4D4276-A004-4DF1-93B3-815514832E6A}" type="slidenum">
              <a:rPr lang="en-US" smtClean="0"/>
              <a:pPr>
                <a:defRPr/>
              </a:pPr>
              <a:t>2</a:t>
            </a:fld>
            <a:endParaRPr lang="en-US"/>
          </a:p>
        </p:txBody>
      </p:sp>
    </p:spTree>
    <p:extLst>
      <p:ext uri="{BB962C8B-B14F-4D97-AF65-F5344CB8AC3E}">
        <p14:creationId xmlns:p14="http://schemas.microsoft.com/office/powerpoint/2010/main" val="846013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Lastly, there is a tangible Social Return on Investment for accessibility, and organizations that promote it are rewarded in kind.</a:t>
            </a:r>
          </a:p>
          <a:p>
            <a:pPr eaLnBrk="1" hangingPunct="1"/>
            <a:endParaRPr lang="en-US" altLang="en-US" dirty="0"/>
          </a:p>
          <a:p>
            <a:pPr eaLnBrk="1" hangingPunct="1"/>
            <a:r>
              <a:rPr lang="en-US" altLang="en-US" dirty="0"/>
              <a:t>Accessible digital materials in the workplace boost employee productivity for those with and without disclosed disabilities and plays a role in the hiring, retention, and advancement of individuals with disabilities. In a school setting, for instance, it allows children with visual and physical disabilities to fully engage in the classroom and work more independently. </a:t>
            </a:r>
          </a:p>
          <a:p>
            <a:pPr eaLnBrk="1" hangingPunct="1"/>
            <a:endParaRPr lang="en-US" altLang="en-US" dirty="0"/>
          </a:p>
          <a:p>
            <a:pPr eaLnBrk="1" hangingPunct="1"/>
            <a:r>
              <a:rPr lang="en-US" altLang="en-US" dirty="0"/>
              <a:t>Accessibility supports social inclusion for people with disabilities as well as the aging population, those living in rural areas, and people in developing countries.  Accessibility with respect to documents also benefits people without disabilities by providing a more enjoyable end-user experience: documents are much easier to navigate, they are more descriptive, and they keep the viewer engaged.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Alright, that will wrap up our portion on document accessibility.  </a:t>
            </a:r>
          </a:p>
        </p:txBody>
      </p:sp>
      <p:sp>
        <p:nvSpPr>
          <p:cNvPr id="4" name="Slide Number Placeholder 3"/>
          <p:cNvSpPr>
            <a:spLocks noGrp="1"/>
          </p:cNvSpPr>
          <p:nvPr>
            <p:ph type="sldNum" sz="quarter" idx="5"/>
          </p:nvPr>
        </p:nvSpPr>
        <p:spPr/>
        <p:txBody>
          <a:bodyPr/>
          <a:lstStyle/>
          <a:p>
            <a:pPr>
              <a:defRPr/>
            </a:pPr>
            <a:fld id="{D3A1A940-2AB1-4D75-A6D4-D8C5E52A3AC9}" type="slidenum">
              <a:rPr lang="en-US" smtClean="0"/>
              <a:pPr>
                <a:defRPr/>
              </a:pPr>
              <a:t>21</a:t>
            </a:fld>
            <a:endParaRPr lang="en-US"/>
          </a:p>
        </p:txBody>
      </p:sp>
    </p:spTree>
    <p:extLst>
      <p:ext uri="{BB962C8B-B14F-4D97-AF65-F5344CB8AC3E}">
        <p14:creationId xmlns:p14="http://schemas.microsoft.com/office/powerpoint/2010/main" val="1944209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D4276-A004-4DF1-93B3-815514832E6A}" type="slidenum">
              <a:rPr lang="en-US" smtClean="0"/>
              <a:pPr>
                <a:defRPr/>
              </a:pPr>
              <a:t>22</a:t>
            </a:fld>
            <a:endParaRPr lang="en-US"/>
          </a:p>
        </p:txBody>
      </p:sp>
    </p:spTree>
    <p:extLst>
      <p:ext uri="{BB962C8B-B14F-4D97-AF65-F5344CB8AC3E}">
        <p14:creationId xmlns:p14="http://schemas.microsoft.com/office/powerpoint/2010/main" val="3129002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defRPr/>
            </a:pPr>
            <a:r>
              <a:rPr lang="en-US" dirty="0"/>
              <a:t>Outline of topics to be discussed</a:t>
            </a:r>
          </a:p>
          <a:p>
            <a:pPr marL="628650" lvl="1" indent="-171450" eaLnBrk="1" hangingPunct="1">
              <a:buFont typeface="Arial" panose="020B0604020202020204" pitchFamily="34" charset="0"/>
              <a:buChar char="•"/>
              <a:defRPr/>
            </a:pPr>
            <a:r>
              <a:rPr lang="en-US" dirty="0"/>
              <a:t>CART , Post-production Captioning &amp; Audio Description	</a:t>
            </a:r>
          </a:p>
          <a:p>
            <a:pPr marL="1085850" lvl="2" indent="-171450" eaLnBrk="1" hangingPunct="1">
              <a:buFont typeface="Arial" panose="020B0604020202020204" pitchFamily="34" charset="0"/>
              <a:buChar char="•"/>
              <a:defRPr/>
            </a:pPr>
            <a:r>
              <a:rPr lang="en-US" dirty="0"/>
              <a:t>Who you uses the services</a:t>
            </a:r>
          </a:p>
          <a:p>
            <a:pPr marL="1085850" lvl="2" indent="-171450" eaLnBrk="1" hangingPunct="1">
              <a:buFont typeface="Arial" panose="020B0604020202020204" pitchFamily="34" charset="0"/>
              <a:buChar char="•"/>
              <a:defRPr/>
            </a:pPr>
            <a:r>
              <a:rPr lang="en-US" dirty="0"/>
              <a:t>How they are provided.</a:t>
            </a:r>
          </a:p>
          <a:p>
            <a:pPr marL="1085850" lvl="2" indent="-171450" eaLnBrk="1" hangingPunct="1">
              <a:buFont typeface="Arial" panose="020B0604020202020204" pitchFamily="34" charset="0"/>
              <a:buChar char="•"/>
              <a:defRPr/>
            </a:pPr>
            <a:r>
              <a:rPr lang="en-US" dirty="0"/>
              <a:t>When and where they can be used.</a:t>
            </a:r>
          </a:p>
          <a:p>
            <a:pPr marL="1085850" lvl="2" indent="-171450" eaLnBrk="1" hangingPunct="1">
              <a:buFont typeface="Arial" panose="020B0604020202020204" pitchFamily="34" charset="0"/>
              <a:buChar char="•"/>
              <a:defRPr/>
            </a:pPr>
            <a:r>
              <a:rPr lang="en-US" dirty="0"/>
              <a:t>Why they should be offered from a legal, ethical and business perspective.</a:t>
            </a:r>
          </a:p>
          <a:p>
            <a:endParaRPr lang="en-US" dirty="0"/>
          </a:p>
        </p:txBody>
      </p:sp>
      <p:sp>
        <p:nvSpPr>
          <p:cNvPr id="4" name="Slide Number Placeholder 3"/>
          <p:cNvSpPr>
            <a:spLocks noGrp="1"/>
          </p:cNvSpPr>
          <p:nvPr>
            <p:ph type="sldNum" sz="quarter" idx="5"/>
          </p:nvPr>
        </p:nvSpPr>
        <p:spPr/>
        <p:txBody>
          <a:bodyPr/>
          <a:lstStyle/>
          <a:p>
            <a:pPr>
              <a:defRPr/>
            </a:pPr>
            <a:fld id="{7B4D4276-A004-4DF1-93B3-815514832E6A}" type="slidenum">
              <a:rPr lang="en-US" smtClean="0"/>
              <a:pPr>
                <a:defRPr/>
              </a:pPr>
              <a:t>23</a:t>
            </a:fld>
            <a:endParaRPr lang="en-US"/>
          </a:p>
        </p:txBody>
      </p:sp>
    </p:spTree>
    <p:extLst>
      <p:ext uri="{BB962C8B-B14F-4D97-AF65-F5344CB8AC3E}">
        <p14:creationId xmlns:p14="http://schemas.microsoft.com/office/powerpoint/2010/main" val="1420470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defRPr/>
            </a:pPr>
            <a:r>
              <a:rPr lang="en-US" dirty="0"/>
              <a:t>Define CART, (Communication Access Realtime Translation)</a:t>
            </a:r>
          </a:p>
          <a:p>
            <a:pPr marL="628650" lvl="1" indent="-171450" eaLnBrk="1" hangingPunct="1">
              <a:buFont typeface="Arial" panose="020B0604020202020204" pitchFamily="34" charset="0"/>
              <a:buChar char="•"/>
              <a:defRPr/>
            </a:pPr>
            <a:r>
              <a:rPr lang="en-US" dirty="0"/>
              <a:t>Onsite vs Remote</a:t>
            </a:r>
          </a:p>
          <a:p>
            <a:pPr marL="171450" indent="-171450" eaLnBrk="1" hangingPunct="1">
              <a:buFont typeface="Arial" panose="020B0604020202020204" pitchFamily="34" charset="0"/>
              <a:buChar char="•"/>
              <a:defRPr/>
            </a:pPr>
            <a:r>
              <a:rPr lang="en-US" dirty="0"/>
              <a:t>Explain how it is being used in today's presentation. </a:t>
            </a:r>
          </a:p>
          <a:p>
            <a:pPr marL="628650" lvl="1" indent="-171450" eaLnBrk="1" hangingPunct="1">
              <a:buFont typeface="Arial" panose="020B0604020202020204" pitchFamily="34" charset="0"/>
              <a:buChar char="•"/>
              <a:defRPr/>
            </a:pPr>
            <a:r>
              <a:rPr lang="en-US" dirty="0"/>
              <a:t>Captioners can type over 200 words per minute and are over 98% accurate.</a:t>
            </a:r>
          </a:p>
          <a:p>
            <a:pPr marL="171450" indent="-171450" eaLnBrk="1" hangingPunct="1">
              <a:buFont typeface="Arial" panose="020B0604020202020204" pitchFamily="34" charset="0"/>
              <a:buChar char="•"/>
              <a:defRPr/>
            </a:pPr>
            <a:r>
              <a:rPr lang="en-US" dirty="0"/>
              <a:t>Explain other scenario’s where CART is used. </a:t>
            </a:r>
          </a:p>
          <a:p>
            <a:pPr marL="628650" lvl="1" indent="-171450" eaLnBrk="1" hangingPunct="1">
              <a:buFont typeface="Arial" panose="020B0604020202020204" pitchFamily="34" charset="0"/>
              <a:buChar char="•"/>
              <a:defRPr/>
            </a:pPr>
            <a:r>
              <a:rPr lang="en-US" dirty="0"/>
              <a:t>Students in the classroom &amp; businesspeople in meetings.</a:t>
            </a:r>
          </a:p>
          <a:p>
            <a:pPr marL="628650" lvl="1" indent="-171450" eaLnBrk="1" hangingPunct="1">
              <a:buFont typeface="Arial" panose="020B0604020202020204" pitchFamily="34" charset="0"/>
              <a:buChar char="•"/>
              <a:defRPr/>
            </a:pPr>
            <a:r>
              <a:rPr lang="en-US" dirty="0"/>
              <a:t>Conferences </a:t>
            </a:r>
          </a:p>
          <a:p>
            <a:pPr marL="628650" lvl="1" indent="-171450" eaLnBrk="1" hangingPunct="1">
              <a:buFont typeface="Arial" panose="020B0604020202020204" pitchFamily="34" charset="0"/>
              <a:buChar char="•"/>
              <a:defRPr/>
            </a:pPr>
            <a:r>
              <a:rPr lang="en-US" dirty="0"/>
              <a:t>Events streaming on-line both on your website or Facebook &amp; YouTube</a:t>
            </a:r>
          </a:p>
          <a:p>
            <a:pPr marL="457200" lvl="1" indent="0" eaLnBrk="1" hangingPunct="1">
              <a:buFont typeface="Arial" panose="020B0604020202020204" pitchFamily="34" charset="0"/>
              <a:buNone/>
              <a:defRPr/>
            </a:pPr>
            <a:endParaRPr lang="en-US" dirty="0"/>
          </a:p>
          <a:p>
            <a:pPr marL="171450" indent="-171450" eaLnBrk="1" hangingPunct="1">
              <a:buFont typeface="Arial" panose="020B0604020202020204" pitchFamily="34" charset="0"/>
              <a:buChar char="•"/>
              <a:defRPr/>
            </a:pPr>
            <a:r>
              <a:rPr lang="en-US" dirty="0"/>
              <a:t>21</a:t>
            </a:r>
            <a:r>
              <a:rPr lang="en-US" baseline="30000" dirty="0"/>
              <a:t>st</a:t>
            </a:r>
            <a:r>
              <a:rPr lang="en-US" dirty="0"/>
              <a:t> Century Communications and Video ACT (CVAA)</a:t>
            </a:r>
          </a:p>
          <a:p>
            <a:endParaRPr lang="en-US" dirty="0"/>
          </a:p>
        </p:txBody>
      </p:sp>
      <p:sp>
        <p:nvSpPr>
          <p:cNvPr id="4" name="Slide Number Placeholder 3"/>
          <p:cNvSpPr>
            <a:spLocks noGrp="1"/>
          </p:cNvSpPr>
          <p:nvPr>
            <p:ph type="sldNum" sz="quarter" idx="5"/>
          </p:nvPr>
        </p:nvSpPr>
        <p:spPr/>
        <p:txBody>
          <a:bodyPr/>
          <a:lstStyle/>
          <a:p>
            <a:pPr>
              <a:defRPr/>
            </a:pPr>
            <a:fld id="{7B4D4276-A004-4DF1-93B3-815514832E6A}" type="slidenum">
              <a:rPr lang="en-US" smtClean="0"/>
              <a:pPr>
                <a:defRPr/>
              </a:pPr>
              <a:t>24</a:t>
            </a:fld>
            <a:endParaRPr lang="en-US"/>
          </a:p>
        </p:txBody>
      </p:sp>
    </p:spTree>
    <p:extLst>
      <p:ext uri="{BB962C8B-B14F-4D97-AF65-F5344CB8AC3E}">
        <p14:creationId xmlns:p14="http://schemas.microsoft.com/office/powerpoint/2010/main" val="505694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defRPr/>
            </a:pPr>
            <a:r>
              <a:rPr lang="en-US" dirty="0"/>
              <a:t>Why does your video need to be captioned.</a:t>
            </a:r>
          </a:p>
          <a:p>
            <a:pPr marL="628650" lvl="1" indent="-171450" eaLnBrk="1" hangingPunct="1">
              <a:buFont typeface="Arial" panose="020B0604020202020204" pitchFamily="34" charset="0"/>
              <a:buChar char="•"/>
              <a:defRPr/>
            </a:pPr>
            <a:r>
              <a:rPr lang="en-US" dirty="0"/>
              <a:t>ADA</a:t>
            </a:r>
          </a:p>
          <a:p>
            <a:pPr marL="628650" lvl="1" indent="-171450" eaLnBrk="1" hangingPunct="1">
              <a:buFont typeface="Arial" panose="020B0604020202020204" pitchFamily="34" charset="0"/>
              <a:buChar char="•"/>
              <a:defRPr/>
            </a:pPr>
            <a:r>
              <a:rPr lang="en-US" dirty="0"/>
              <a:t>Title II </a:t>
            </a:r>
          </a:p>
          <a:p>
            <a:pPr marL="628650" lvl="1" indent="-171450" eaLnBrk="1" hangingPunct="1">
              <a:buFont typeface="Arial" panose="020B0604020202020204" pitchFamily="34" charset="0"/>
              <a:buChar char="•"/>
              <a:defRPr/>
            </a:pPr>
            <a:r>
              <a:rPr lang="en-US" dirty="0"/>
              <a:t>Title III </a:t>
            </a:r>
          </a:p>
          <a:p>
            <a:pPr marL="628650" lvl="1" indent="-171450" eaLnBrk="1" hangingPunct="1">
              <a:buFont typeface="Arial" panose="020B0604020202020204" pitchFamily="34" charset="0"/>
              <a:buChar char="•"/>
              <a:defRPr/>
            </a:pPr>
            <a:r>
              <a:rPr lang="en-US" dirty="0"/>
              <a:t>FCC</a:t>
            </a:r>
          </a:p>
          <a:p>
            <a:pPr marL="628650" lvl="1" indent="-171450" eaLnBrk="1" hangingPunct="1">
              <a:buFont typeface="Arial" panose="020B0604020202020204" pitchFamily="34" charset="0"/>
              <a:buChar char="•"/>
              <a:defRPr/>
            </a:pPr>
            <a:r>
              <a:rPr lang="en-US" dirty="0"/>
              <a:t>Section 504 &amp; 508</a:t>
            </a:r>
          </a:p>
          <a:p>
            <a:pPr marL="628650" lvl="1" indent="-171450" eaLnBrk="1" hangingPunct="1">
              <a:buFont typeface="Arial" panose="020B0604020202020204" pitchFamily="34" charset="0"/>
              <a:buChar char="•"/>
              <a:defRPr/>
            </a:pPr>
            <a:r>
              <a:rPr lang="en-US" dirty="0"/>
              <a:t>21</a:t>
            </a:r>
            <a:r>
              <a:rPr lang="en-US" baseline="30000" dirty="0"/>
              <a:t>st</a:t>
            </a:r>
            <a:r>
              <a:rPr lang="en-US" dirty="0"/>
              <a:t> Century Communications and Video Accessibility Act (CVAA)</a:t>
            </a:r>
          </a:p>
          <a:p>
            <a:pPr marL="171450" indent="-171450" eaLnBrk="1" hangingPunct="1">
              <a:buFont typeface="Arial" panose="020B0604020202020204" pitchFamily="34" charset="0"/>
              <a:buChar char="•"/>
              <a:defRPr/>
            </a:pPr>
            <a:r>
              <a:rPr lang="en-US" dirty="0"/>
              <a:t>Who uses captioning.</a:t>
            </a:r>
          </a:p>
          <a:p>
            <a:pPr marL="628650" lvl="1" indent="-171450" eaLnBrk="1" hangingPunct="1">
              <a:buFont typeface="Arial" panose="020B0604020202020204" pitchFamily="34" charset="0"/>
              <a:buChar char="•"/>
              <a:defRPr/>
            </a:pPr>
            <a:r>
              <a:rPr lang="en-US" dirty="0"/>
              <a:t>The World Health Organization did a study and determined that 20% of American’s are d/Deaf or have hearing loss.</a:t>
            </a:r>
          </a:p>
          <a:p>
            <a:pPr marL="628650" lvl="1" indent="-171450" eaLnBrk="1" hangingPunct="1">
              <a:buFont typeface="Arial" panose="020B0604020202020204" pitchFamily="34" charset="0"/>
              <a:buChar char="•"/>
              <a:defRPr/>
            </a:pPr>
            <a:r>
              <a:rPr lang="en-US" dirty="0"/>
              <a:t>Many more who do not have hearing loss use captions.</a:t>
            </a:r>
          </a:p>
          <a:p>
            <a:pPr marL="628650" lvl="1" indent="-171450" eaLnBrk="1" hangingPunct="1">
              <a:buFont typeface="Arial" panose="020B0604020202020204" pitchFamily="34" charset="0"/>
              <a:buChar char="•"/>
              <a:defRPr/>
            </a:pPr>
            <a:r>
              <a:rPr lang="en-US" dirty="0"/>
              <a:t>Social media video’s default to no sound.</a:t>
            </a:r>
          </a:p>
          <a:p>
            <a:pPr marL="628650" lvl="1" indent="-171450" eaLnBrk="1" hangingPunct="1">
              <a:buFont typeface="Arial" panose="020B0604020202020204" pitchFamily="34" charset="0"/>
              <a:buChar char="•"/>
              <a:defRPr/>
            </a:pPr>
            <a:r>
              <a:rPr lang="en-US" dirty="0"/>
              <a:t>The case for open captions,</a:t>
            </a:r>
          </a:p>
          <a:p>
            <a:pPr marL="171450" indent="-171450" eaLnBrk="1" hangingPunct="1">
              <a:buFont typeface="Arial" panose="020B0604020202020204" pitchFamily="34" charset="0"/>
              <a:buChar char="•"/>
              <a:defRPr/>
            </a:pPr>
            <a:r>
              <a:rPr lang="en-US" dirty="0"/>
              <a:t>Not all captions are created equally.</a:t>
            </a:r>
          </a:p>
          <a:p>
            <a:pPr marL="628650" lvl="1" indent="-171450" eaLnBrk="1" hangingPunct="1">
              <a:buFont typeface="Arial" panose="020B0604020202020204" pitchFamily="34" charset="0"/>
              <a:buChar char="•"/>
              <a:defRPr/>
            </a:pPr>
            <a:r>
              <a:rPr lang="en-US" dirty="0"/>
              <a:t>Automatic speech recognition</a:t>
            </a:r>
          </a:p>
          <a:p>
            <a:pPr marL="171450" indent="-171450" eaLnBrk="1" hangingPunct="1">
              <a:buFont typeface="Arial" panose="020B0604020202020204" pitchFamily="34" charset="0"/>
              <a:buChar char="•"/>
              <a:defRPr/>
            </a:pPr>
            <a:r>
              <a:rPr lang="en-US" dirty="0"/>
              <a:t>Our process for captioning a video.</a:t>
            </a:r>
          </a:p>
          <a:p>
            <a:pPr marL="685800" lvl="1" indent="-228600" eaLnBrk="1" hangingPunct="1">
              <a:buFont typeface="+mj-lt"/>
              <a:buAutoNum type="arabicPeriod"/>
              <a:defRPr/>
            </a:pPr>
            <a:r>
              <a:rPr lang="en-US" dirty="0"/>
              <a:t>Human Transcription</a:t>
            </a:r>
          </a:p>
          <a:p>
            <a:pPr marL="685800" lvl="1" indent="-228600" eaLnBrk="1" hangingPunct="1">
              <a:buFont typeface="+mj-lt"/>
              <a:buAutoNum type="arabicPeriod"/>
              <a:defRPr/>
            </a:pPr>
            <a:r>
              <a:rPr lang="en-US" dirty="0"/>
              <a:t>Human Alignment </a:t>
            </a:r>
          </a:p>
          <a:p>
            <a:pPr marL="685800" lvl="1" indent="-228600" eaLnBrk="1" hangingPunct="1">
              <a:buFont typeface="+mj-lt"/>
              <a:buAutoNum type="arabicPeriod"/>
              <a:defRPr/>
            </a:pPr>
            <a:r>
              <a:rPr lang="en-US" dirty="0"/>
              <a:t>Human Quality Control </a:t>
            </a:r>
          </a:p>
          <a:p>
            <a:pPr eaLnBrk="1" hangingPunct="1">
              <a:buFont typeface="Arial" panose="020B0604020202020204" pitchFamily="34" charset="0"/>
              <a:buNone/>
              <a:defRPr/>
            </a:pPr>
            <a:endParaRPr lang="en-US" dirty="0"/>
          </a:p>
        </p:txBody>
      </p:sp>
      <p:sp>
        <p:nvSpPr>
          <p:cNvPr id="4" name="Slide Number Placeholder 3"/>
          <p:cNvSpPr>
            <a:spLocks noGrp="1"/>
          </p:cNvSpPr>
          <p:nvPr>
            <p:ph type="sldNum" sz="quarter" idx="5"/>
          </p:nvPr>
        </p:nvSpPr>
        <p:spPr/>
        <p:txBody>
          <a:bodyPr/>
          <a:lstStyle/>
          <a:p>
            <a:pPr>
              <a:defRPr/>
            </a:pPr>
            <a:fld id="{7B4D4276-A004-4DF1-93B3-815514832E6A}" type="slidenum">
              <a:rPr lang="en-US" smtClean="0"/>
              <a:pPr>
                <a:defRPr/>
              </a:pPr>
              <a:t>25</a:t>
            </a:fld>
            <a:endParaRPr lang="en-US"/>
          </a:p>
        </p:txBody>
      </p:sp>
    </p:spTree>
    <p:extLst>
      <p:ext uri="{BB962C8B-B14F-4D97-AF65-F5344CB8AC3E}">
        <p14:creationId xmlns:p14="http://schemas.microsoft.com/office/powerpoint/2010/main" val="3653603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defRPr/>
            </a:pPr>
            <a:r>
              <a:rPr lang="en-US" dirty="0"/>
              <a:t>Define AD and terms related to AD</a:t>
            </a:r>
          </a:p>
          <a:p>
            <a:pPr marL="628650" lvl="1" indent="-171450" eaLnBrk="1" hangingPunct="1">
              <a:buFont typeface="Arial" panose="020B0604020202020204" pitchFamily="34" charset="0"/>
              <a:buChar char="•"/>
              <a:defRPr/>
            </a:pPr>
            <a:r>
              <a:rPr lang="en-US" dirty="0"/>
              <a:t>Extended AD</a:t>
            </a:r>
          </a:p>
          <a:p>
            <a:pPr marL="171450" indent="-171450" eaLnBrk="1" hangingPunct="1">
              <a:buFont typeface="Arial" panose="020B0604020202020204" pitchFamily="34" charset="0"/>
              <a:buChar char="•"/>
              <a:defRPr/>
            </a:pPr>
            <a:r>
              <a:rPr lang="en-US" dirty="0"/>
              <a:t>Why should your video have AD</a:t>
            </a:r>
          </a:p>
          <a:p>
            <a:pPr marL="628650" lvl="1" indent="-171450" eaLnBrk="1" hangingPunct="1">
              <a:buFont typeface="Arial" panose="020B0604020202020204" pitchFamily="34" charset="0"/>
              <a:buChar char="•"/>
              <a:defRPr/>
            </a:pPr>
            <a:r>
              <a:rPr lang="en-US" dirty="0"/>
              <a:t>W.H.O states that 10% of Americans have vision loss</a:t>
            </a:r>
          </a:p>
          <a:p>
            <a:pPr marL="628650" lvl="1" indent="-171450" eaLnBrk="1" hangingPunct="1">
              <a:buFont typeface="Arial" panose="020B0604020202020204" pitchFamily="34" charset="0"/>
              <a:buChar char="•"/>
              <a:defRPr/>
            </a:pPr>
            <a:r>
              <a:rPr lang="en-US" dirty="0"/>
              <a:t>FCC mandates stations provide 50 hours of AD programming per year.</a:t>
            </a:r>
          </a:p>
          <a:p>
            <a:pPr marL="171450" indent="-171450" eaLnBrk="1" hangingPunct="1">
              <a:buFont typeface="Arial" panose="020B0604020202020204" pitchFamily="34" charset="0"/>
              <a:buChar char="•"/>
              <a:defRPr/>
            </a:pPr>
            <a:r>
              <a:rPr lang="en-US" dirty="0"/>
              <a:t>Who uses AD</a:t>
            </a:r>
          </a:p>
          <a:p>
            <a:pPr marL="628650" lvl="1" indent="-171450" eaLnBrk="1" hangingPunct="1">
              <a:buFont typeface="Arial" panose="020B0604020202020204" pitchFamily="34" charset="0"/>
              <a:buChar char="•"/>
              <a:defRPr/>
            </a:pPr>
            <a:r>
              <a:rPr lang="en-US" dirty="0"/>
              <a:t>Netflix and Disney+ provide over 1,000 titles with Audio Description.</a:t>
            </a:r>
          </a:p>
          <a:p>
            <a:endParaRPr lang="en-US" dirty="0"/>
          </a:p>
        </p:txBody>
      </p:sp>
      <p:sp>
        <p:nvSpPr>
          <p:cNvPr id="4" name="Slide Number Placeholder 3"/>
          <p:cNvSpPr>
            <a:spLocks noGrp="1"/>
          </p:cNvSpPr>
          <p:nvPr>
            <p:ph type="sldNum" sz="quarter" idx="5"/>
          </p:nvPr>
        </p:nvSpPr>
        <p:spPr/>
        <p:txBody>
          <a:bodyPr/>
          <a:lstStyle/>
          <a:p>
            <a:pPr>
              <a:defRPr/>
            </a:pPr>
            <a:fld id="{7B4D4276-A004-4DF1-93B3-815514832E6A}" type="slidenum">
              <a:rPr lang="en-US" smtClean="0"/>
              <a:pPr>
                <a:defRPr/>
              </a:pPr>
              <a:t>26</a:t>
            </a:fld>
            <a:endParaRPr lang="en-US"/>
          </a:p>
        </p:txBody>
      </p:sp>
    </p:spTree>
    <p:extLst>
      <p:ext uri="{BB962C8B-B14F-4D97-AF65-F5344CB8AC3E}">
        <p14:creationId xmlns:p14="http://schemas.microsoft.com/office/powerpoint/2010/main" val="34198858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sz="1200" kern="1200" dirty="0">
                <a:solidFill>
                  <a:schemeClr val="tx1"/>
                </a:solidFill>
                <a:effectLst/>
                <a:latin typeface="+mn-lt"/>
                <a:ea typeface="+mn-ea"/>
                <a:cs typeface="+mn-cs"/>
              </a:rPr>
              <a:t>Now, let’s take some audience questions! </a:t>
            </a:r>
            <a:endParaRPr lang="en-US" sz="1200" b="1" kern="1200" dirty="0">
              <a:solidFill>
                <a:schemeClr val="tx1"/>
              </a:solidFill>
              <a:effectLst/>
              <a:latin typeface="+mn-lt"/>
              <a:ea typeface="+mn-ea"/>
              <a:cs typeface="+mn-cs"/>
            </a:endParaRPr>
          </a:p>
          <a:p>
            <a:pPr lvl="0" eaLnBrk="1" hangingPunct="1"/>
            <a:endParaRPr lang="en-US" altLang="en-US" dirty="0"/>
          </a:p>
          <a:p>
            <a:pPr eaLnBrk="1" hangingPunct="1">
              <a:spcBef>
                <a:spcPct val="0"/>
              </a:spcBef>
            </a:pPr>
            <a:endParaRPr lang="en-US" altLang="en-US" dirty="0"/>
          </a:p>
          <a:p>
            <a:pPr eaLnBrk="1" hangingPunct="1">
              <a:spcBef>
                <a:spcPct val="0"/>
              </a:spcBef>
            </a:pPr>
            <a:endParaRPr lang="en-US" altLang="en-US" dirty="0"/>
          </a:p>
        </p:txBody>
      </p:sp>
      <p:sp>
        <p:nvSpPr>
          <p:cNvPr id="4" name="Slide Number Placeholder 3"/>
          <p:cNvSpPr>
            <a:spLocks noGrp="1"/>
          </p:cNvSpPr>
          <p:nvPr>
            <p:ph type="sldNum" sz="quarter" idx="5"/>
          </p:nvPr>
        </p:nvSpPr>
        <p:spPr/>
        <p:txBody>
          <a:bodyPr/>
          <a:lstStyle/>
          <a:p>
            <a:pPr>
              <a:defRPr/>
            </a:pPr>
            <a:fld id="{F5E6860F-86CB-40DA-B1F1-6782E9E75FB6}" type="slidenum">
              <a:rPr lang="en-US" smtClean="0"/>
              <a:pPr>
                <a:defRPr/>
              </a:pPr>
              <a:t>27</a:t>
            </a:fld>
            <a:endParaRPr lang="en-US"/>
          </a:p>
        </p:txBody>
      </p:sp>
    </p:spTree>
    <p:extLst>
      <p:ext uri="{BB962C8B-B14F-4D97-AF65-F5344CB8AC3E}">
        <p14:creationId xmlns:p14="http://schemas.microsoft.com/office/powerpoint/2010/main" val="12604647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2362200" y="549275"/>
            <a:ext cx="4876800" cy="2743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endParaRPr lang="en-US" sz="1300" dirty="0"/>
          </a:p>
          <a:p>
            <a:r>
              <a:rPr lang="en-US" sz="1300" dirty="0"/>
              <a:t>If you would like to learn more about Digital Accessibility Services at The Viscardi Center, please contact either myself or Jim Corporal.  Our contact information is now listed on the screen, or you could simply go to www.viscardicenter.org/digital-accessibility-services/ and simply fill out the “Digital Accessibility Interest Form”. Someone will reach out to you as soon as possible. </a:t>
            </a:r>
          </a:p>
          <a:p>
            <a:endParaRPr lang="en-US" sz="1300" dirty="0"/>
          </a:p>
          <a:p>
            <a:r>
              <a:rPr lang="en-US" sz="1300" dirty="0"/>
              <a:t>[next slide please]</a:t>
            </a:r>
          </a:p>
          <a:p>
            <a:endParaRPr lang="en-US" sz="1300" dirty="0"/>
          </a:p>
          <a:p>
            <a:pPr eaLnBrk="1" hangingPunct="1"/>
            <a:endParaRPr lang="en-US" altLang="en-US" dirty="0"/>
          </a:p>
        </p:txBody>
      </p:sp>
      <p:sp>
        <p:nvSpPr>
          <p:cNvPr id="4" name="Slide Number Placeholder 3"/>
          <p:cNvSpPr>
            <a:spLocks noGrp="1"/>
          </p:cNvSpPr>
          <p:nvPr>
            <p:ph type="sldNum" sz="quarter" idx="5"/>
          </p:nvPr>
        </p:nvSpPr>
        <p:spPr/>
        <p:txBody>
          <a:bodyPr/>
          <a:lstStyle/>
          <a:p>
            <a:pPr defTabSz="966612" fontAlgn="auto">
              <a:spcBef>
                <a:spcPts val="0"/>
              </a:spcBef>
              <a:spcAft>
                <a:spcPts val="0"/>
              </a:spcAft>
              <a:defRPr/>
            </a:pPr>
            <a:fld id="{D0AA5C85-04CF-44E3-B2B0-3AF17FB7F717}" type="slidenum">
              <a:rPr lang="en-US">
                <a:solidFill>
                  <a:prstClr val="black"/>
                </a:solidFill>
                <a:latin typeface="Calibri" panose="020F0502020204030204"/>
                <a:cs typeface="Arial"/>
                <a:sym typeface="Arial"/>
              </a:rPr>
              <a:pPr defTabSz="966612" fontAlgn="auto">
                <a:spcBef>
                  <a:spcPts val="0"/>
                </a:spcBef>
                <a:spcAft>
                  <a:spcPts val="0"/>
                </a:spcAft>
                <a:defRPr/>
              </a:pPr>
              <a:t>28</a:t>
            </a:fld>
            <a:endParaRPr lang="en-US">
              <a:solidFill>
                <a:prstClr val="black"/>
              </a:solidFill>
              <a:latin typeface="Calibri" panose="020F0502020204030204"/>
              <a:cs typeface="Arial"/>
              <a:sym typeface="Arial"/>
            </a:endParaRPr>
          </a:p>
        </p:txBody>
      </p:sp>
    </p:spTree>
    <p:extLst>
      <p:ext uri="{BB962C8B-B14F-4D97-AF65-F5344CB8AC3E}">
        <p14:creationId xmlns:p14="http://schemas.microsoft.com/office/powerpoint/2010/main" val="8877124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4D4276-A004-4DF1-93B3-815514832E6A}" type="slidenum">
              <a:rPr lang="en-US" smtClean="0"/>
              <a:pPr>
                <a:defRPr/>
              </a:pPr>
              <a:t>29</a:t>
            </a:fld>
            <a:endParaRPr lang="en-US"/>
          </a:p>
        </p:txBody>
      </p:sp>
    </p:spTree>
    <p:extLst>
      <p:ext uri="{BB962C8B-B14F-4D97-AF65-F5344CB8AC3E}">
        <p14:creationId xmlns:p14="http://schemas.microsoft.com/office/powerpoint/2010/main" val="8194827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30</a:t>
            </a:fld>
            <a:endParaRPr lang="en-US"/>
          </a:p>
        </p:txBody>
      </p:sp>
    </p:spTree>
    <p:extLst>
      <p:ext uri="{BB962C8B-B14F-4D97-AF65-F5344CB8AC3E}">
        <p14:creationId xmlns:p14="http://schemas.microsoft.com/office/powerpoint/2010/main" val="30165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Digital accessibility refers to the inclusive practice of removing barriers that prevent interaction with, or access to websites, digital tools and technologies, by people with disabilities.</a:t>
            </a:r>
          </a:p>
          <a:p>
            <a:endParaRPr lang="en-US" dirty="0"/>
          </a:p>
          <a:p>
            <a:r>
              <a:rPr lang="en-US" dirty="0"/>
              <a:t>Leveling the playing for students</a:t>
            </a:r>
          </a:p>
          <a:p>
            <a:r>
              <a:rPr lang="en-US" dirty="0"/>
              <a:t>Empowering people with disabilities by creating independence and retain fulfilling employment and performing at a high level.  </a:t>
            </a:r>
          </a:p>
          <a:p>
            <a:endParaRPr lang="en-US" dirty="0"/>
          </a:p>
          <a:p>
            <a:r>
              <a:rPr lang="en-US" dirty="0"/>
              <a:t>Providing a culture of inclusion at your organization.</a:t>
            </a:r>
          </a:p>
          <a:p>
            <a:endParaRPr lang="en-US" dirty="0"/>
          </a:p>
          <a:p>
            <a:r>
              <a:rPr lang="en-US" dirty="0"/>
              <a:t>Provides ACCESS!!  Access to your organization’s/businesses “Digital Front Door”.</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7B4D4276-A004-4DF1-93B3-815514832E6A}" type="slidenum">
              <a:rPr lang="en-US" smtClean="0"/>
              <a:pPr>
                <a:defRPr/>
              </a:pPr>
              <a:t>4</a:t>
            </a:fld>
            <a:endParaRPr lang="en-US"/>
          </a:p>
        </p:txBody>
      </p:sp>
    </p:spTree>
    <p:extLst>
      <p:ext uri="{BB962C8B-B14F-4D97-AF65-F5344CB8AC3E}">
        <p14:creationId xmlns:p14="http://schemas.microsoft.com/office/powerpoint/2010/main" val="2894322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5A0140-9147-4508-AFA4-485CC15EF1EF}" type="slidenum">
              <a:rPr lang="en-US" smtClean="0"/>
              <a:t>31</a:t>
            </a:fld>
            <a:endParaRPr lang="en-US" dirty="0"/>
          </a:p>
        </p:txBody>
      </p:sp>
    </p:spTree>
    <p:extLst>
      <p:ext uri="{BB962C8B-B14F-4D97-AF65-F5344CB8AC3E}">
        <p14:creationId xmlns:p14="http://schemas.microsoft.com/office/powerpoint/2010/main" val="2509775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3 are required in order to be </a:t>
            </a:r>
            <a:r>
              <a:rPr lang="en-US"/>
              <a:t>fully inclusive.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D4276-A004-4DF1-93B3-815514832E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0480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D4276-A004-4DF1-93B3-815514832E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0702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employment</a:t>
            </a:r>
          </a:p>
          <a:p>
            <a:endParaRPr lang="en-US" dirty="0"/>
          </a:p>
          <a:p>
            <a:r>
              <a:rPr lang="en-US" dirty="0"/>
              <a:t>Purchase of goods and services</a:t>
            </a:r>
          </a:p>
          <a:p>
            <a:endParaRPr lang="en-US" dirty="0"/>
          </a:p>
          <a:p>
            <a:r>
              <a:rPr lang="en-US" dirty="0"/>
              <a:t>Access to research and information</a:t>
            </a:r>
          </a:p>
        </p:txBody>
      </p:sp>
      <p:sp>
        <p:nvSpPr>
          <p:cNvPr id="4" name="Slide Number Placeholder 3"/>
          <p:cNvSpPr>
            <a:spLocks noGrp="1"/>
          </p:cNvSpPr>
          <p:nvPr>
            <p:ph type="sldNum" sz="quarter" idx="5"/>
          </p:nvPr>
        </p:nvSpPr>
        <p:spPr/>
        <p:txBody>
          <a:bodyPr/>
          <a:lstStyle/>
          <a:p>
            <a:pPr>
              <a:defRPr/>
            </a:pPr>
            <a:fld id="{7B4D4276-A004-4DF1-93B3-815514832E6A}" type="slidenum">
              <a:rPr lang="en-US" smtClean="0"/>
              <a:pPr>
                <a:defRPr/>
              </a:pPr>
              <a:t>7</a:t>
            </a:fld>
            <a:endParaRPr lang="en-US"/>
          </a:p>
        </p:txBody>
      </p:sp>
    </p:spTree>
    <p:extLst>
      <p:ext uri="{BB962C8B-B14F-4D97-AF65-F5344CB8AC3E}">
        <p14:creationId xmlns:p14="http://schemas.microsoft.com/office/powerpoint/2010/main" val="677240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D4276-A004-4DF1-93B3-815514832E6A}" type="slidenum">
              <a:rPr lang="en-US" smtClean="0"/>
              <a:pPr>
                <a:defRPr/>
              </a:pPr>
              <a:t>8</a:t>
            </a:fld>
            <a:endParaRPr lang="en-US"/>
          </a:p>
        </p:txBody>
      </p:sp>
    </p:spTree>
    <p:extLst>
      <p:ext uri="{BB962C8B-B14F-4D97-AF65-F5344CB8AC3E}">
        <p14:creationId xmlns:p14="http://schemas.microsoft.com/office/powerpoint/2010/main" val="1403231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D4276-A004-4DF1-93B3-815514832E6A}" type="slidenum">
              <a:rPr lang="en-US" smtClean="0"/>
              <a:pPr>
                <a:defRPr/>
              </a:pPr>
              <a:t>9</a:t>
            </a:fld>
            <a:endParaRPr lang="en-US"/>
          </a:p>
        </p:txBody>
      </p:sp>
    </p:spTree>
    <p:extLst>
      <p:ext uri="{BB962C8B-B14F-4D97-AF65-F5344CB8AC3E}">
        <p14:creationId xmlns:p14="http://schemas.microsoft.com/office/powerpoint/2010/main" val="3064458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2020, website, application, document (PDF), and video accessibility lawsuits were up almost 25% year-over-year with over 3,500 lawsuits. an average of 10 per day.</a:t>
            </a:r>
          </a:p>
          <a:p>
            <a:endParaRPr lang="en-US" dirty="0"/>
          </a:p>
          <a:p>
            <a:r>
              <a:rPr lang="en-US" dirty="0"/>
              <a:t>• In 2021, Americans with Disabilities Act (ADA) - based lawsuits reached a rate of over 10 per day, with over 4,000 in total; a 15% increase from 2020.</a:t>
            </a:r>
          </a:p>
          <a:p>
            <a:endParaRPr lang="en-US" dirty="0"/>
          </a:p>
          <a:p>
            <a:r>
              <a:rPr lang="en-US" dirty="0"/>
              <a:t>• 74% of the Americans with Disabilities Act (ADA) - based lawsuits on website accessibility were filed against e-commerce sites.</a:t>
            </a:r>
          </a:p>
        </p:txBody>
      </p:sp>
      <p:sp>
        <p:nvSpPr>
          <p:cNvPr id="4" name="Slide Number Placeholder 3"/>
          <p:cNvSpPr>
            <a:spLocks noGrp="1"/>
          </p:cNvSpPr>
          <p:nvPr>
            <p:ph type="sldNum" sz="quarter" idx="5"/>
          </p:nvPr>
        </p:nvSpPr>
        <p:spPr/>
        <p:txBody>
          <a:bodyPr/>
          <a:lstStyle/>
          <a:p>
            <a:pPr>
              <a:defRPr/>
            </a:pPr>
            <a:fld id="{7B4D4276-A004-4DF1-93B3-815514832E6A}" type="slidenum">
              <a:rPr lang="en-US" smtClean="0"/>
              <a:pPr>
                <a:defRPr/>
              </a:pPr>
              <a:t>10</a:t>
            </a:fld>
            <a:endParaRPr lang="en-US"/>
          </a:p>
        </p:txBody>
      </p:sp>
    </p:spTree>
    <p:extLst>
      <p:ext uri="{BB962C8B-B14F-4D97-AF65-F5344CB8AC3E}">
        <p14:creationId xmlns:p14="http://schemas.microsoft.com/office/powerpoint/2010/main" val="31198139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6CB6"/>
        </a:solidFill>
        <a:effectLst/>
      </p:bgPr>
    </p:bg>
    <p:spTree>
      <p:nvGrpSpPr>
        <p:cNvPr id="1" name=""/>
        <p:cNvGrpSpPr/>
        <p:nvPr/>
      </p:nvGrpSpPr>
      <p:grpSpPr>
        <a:xfrm>
          <a:off x="0" y="0"/>
          <a:ext cx="0" cy="0"/>
          <a:chOff x="0" y="0"/>
          <a:chExt cx="0" cy="0"/>
        </a:xfrm>
      </p:grpSpPr>
      <p:sp>
        <p:nvSpPr>
          <p:cNvPr id="4" name="Right Triangle 3"/>
          <p:cNvSpPr/>
          <p:nvPr userDrawn="1"/>
        </p:nvSpPr>
        <p:spPr>
          <a:xfrm flipH="1">
            <a:off x="2971800" y="3868738"/>
            <a:ext cx="9220200" cy="2989262"/>
          </a:xfrm>
          <a:prstGeom prst="rtTriangle">
            <a:avLst/>
          </a:prstGeom>
          <a:gradFill flip="none" rotWithShape="1">
            <a:gsLst>
              <a:gs pos="0">
                <a:srgbClr val="006CB6">
                  <a:shade val="30000"/>
                  <a:satMod val="115000"/>
                </a:srgbClr>
              </a:gs>
              <a:gs pos="50000">
                <a:srgbClr val="006CB6">
                  <a:shade val="67500"/>
                  <a:satMod val="115000"/>
                </a:srgbClr>
              </a:gs>
              <a:gs pos="100000">
                <a:srgbClr val="006CB6">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ight Triangle 4"/>
          <p:cNvSpPr/>
          <p:nvPr userDrawn="1"/>
        </p:nvSpPr>
        <p:spPr>
          <a:xfrm>
            <a:off x="0" y="5040313"/>
            <a:ext cx="7748588" cy="1817687"/>
          </a:xfrm>
          <a:prstGeom prst="rtTriangle">
            <a:avLst/>
          </a:prstGeom>
          <a:gradFill flip="none" rotWithShape="1">
            <a:gsLst>
              <a:gs pos="0">
                <a:srgbClr val="2A65AC">
                  <a:shade val="30000"/>
                  <a:satMod val="115000"/>
                </a:srgbClr>
              </a:gs>
              <a:gs pos="50000">
                <a:srgbClr val="2A65AC">
                  <a:shade val="67500"/>
                  <a:satMod val="115000"/>
                </a:srgbClr>
              </a:gs>
              <a:gs pos="100000">
                <a:srgbClr val="2A65AC">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Freeform 6"/>
          <p:cNvSpPr/>
          <p:nvPr userDrawn="1"/>
        </p:nvSpPr>
        <p:spPr bwMode="auto">
          <a:xfrm>
            <a:off x="0" y="-14288"/>
            <a:ext cx="12192000" cy="1866901"/>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chemeClr val="bg1"/>
          </a:solidFill>
          <a:ln>
            <a:solidFill>
              <a:schemeClr val="tx1"/>
            </a:solidFill>
          </a:ln>
          <a:effectLst/>
          <a:extLst>
            <a:ext uri="{91240B29-F687-4f45-9708-019B960494DF}"/>
          </a:extLst>
        </p:spPr>
        <p:style>
          <a:lnRef idx="1">
            <a:schemeClr val="accent1"/>
          </a:lnRef>
          <a:fillRef idx="3">
            <a:schemeClr val="accent1"/>
          </a:fillRef>
          <a:effectRef idx="2">
            <a:schemeClr val="accent1"/>
          </a:effectRef>
          <a:fontRef idx="minor">
            <a:schemeClr val="lt1"/>
          </a:fontRef>
        </p:style>
      </p:sp>
      <p:sp>
        <p:nvSpPr>
          <p:cNvPr id="7" name="Rectangle 6"/>
          <p:cNvSpPr/>
          <p:nvPr userDrawn="1"/>
        </p:nvSpPr>
        <p:spPr>
          <a:xfrm flipV="1">
            <a:off x="3667125" y="1152525"/>
            <a:ext cx="8524875" cy="46038"/>
          </a:xfrm>
          <a:prstGeom prst="rect">
            <a:avLst/>
          </a:prstGeom>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userDrawn="1"/>
        </p:nvSpPr>
        <p:spPr>
          <a:xfrm flipV="1">
            <a:off x="3667125" y="1225550"/>
            <a:ext cx="8524875" cy="63500"/>
          </a:xfrm>
          <a:prstGeom prst="rect">
            <a:avLst/>
          </a:prstGeom>
          <a:solidFill>
            <a:srgbClr val="FFCB5D"/>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userDrawn="1"/>
        </p:nvSpPr>
        <p:spPr>
          <a:xfrm flipV="1">
            <a:off x="0" y="6775450"/>
            <a:ext cx="12192000" cy="82550"/>
          </a:xfrm>
          <a:prstGeom prst="rect">
            <a:avLst/>
          </a:prstGeom>
          <a:solidFill>
            <a:srgbClr val="FFCB5D"/>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Action Button: Custom 9">
            <a:hlinkClick r:id="" action="ppaction://noaction" highlightClick="1"/>
          </p:cNvPr>
          <p:cNvSpPr/>
          <p:nvPr userDrawn="1"/>
        </p:nvSpPr>
        <p:spPr>
          <a:xfrm>
            <a:off x="1325563" y="49213"/>
            <a:ext cx="738187" cy="728662"/>
          </a:xfrm>
          <a:prstGeom prst="actionButtonBlank">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Action Button: Custom 10">
            <a:hlinkClick r:id="" action="ppaction://noaction" highlightClick="1"/>
          </p:cNvPr>
          <p:cNvSpPr/>
          <p:nvPr userDrawn="1"/>
        </p:nvSpPr>
        <p:spPr>
          <a:xfrm>
            <a:off x="2276475" y="893763"/>
            <a:ext cx="738188" cy="727075"/>
          </a:xfrm>
          <a:prstGeom prst="actionButtonBlank">
            <a:avLst/>
          </a:prstGeom>
          <a:solidFill>
            <a:srgbClr val="FFCB5D"/>
          </a:solidFill>
          <a:ln>
            <a:solidFill>
              <a:srgbClr val="FFCB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Action Button: Custom 11">
            <a:hlinkClick r:id="" action="ppaction://noaction" highlightClick="1"/>
          </p:cNvPr>
          <p:cNvSpPr/>
          <p:nvPr userDrawn="1"/>
        </p:nvSpPr>
        <p:spPr>
          <a:xfrm>
            <a:off x="381000" y="49213"/>
            <a:ext cx="738188" cy="728662"/>
          </a:xfrm>
          <a:prstGeom prst="actionButtonBlank">
            <a:avLst/>
          </a:prstGeom>
          <a:solidFill>
            <a:srgbClr val="FFCB5D"/>
          </a:solidFill>
          <a:ln>
            <a:solidFill>
              <a:srgbClr val="FFCB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Action Button: Custom 12">
            <a:hlinkClick r:id="" action="ppaction://noaction" highlightClick="1"/>
          </p:cNvPr>
          <p:cNvSpPr/>
          <p:nvPr userDrawn="1"/>
        </p:nvSpPr>
        <p:spPr>
          <a:xfrm>
            <a:off x="1325563" y="895350"/>
            <a:ext cx="738187" cy="728663"/>
          </a:xfrm>
          <a:prstGeom prst="actionButtonBlank">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Action Button: Custom 13">
            <a:hlinkClick r:id="" action="ppaction://noaction" highlightClick="1"/>
          </p:cNvPr>
          <p:cNvSpPr/>
          <p:nvPr userDrawn="1"/>
        </p:nvSpPr>
        <p:spPr>
          <a:xfrm>
            <a:off x="2271713" y="49213"/>
            <a:ext cx="738187" cy="728662"/>
          </a:xfrm>
          <a:prstGeom prst="actionButtonBlank">
            <a:avLst/>
          </a:prstGeom>
          <a:solidFill>
            <a:srgbClr val="006CB6"/>
          </a:solidFill>
          <a:ln>
            <a:solidFill>
              <a:srgbClr val="006CB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Action Button: Custom 14">
            <a:hlinkClick r:id="" action="ppaction://noaction" highlightClick="1"/>
          </p:cNvPr>
          <p:cNvSpPr/>
          <p:nvPr userDrawn="1"/>
        </p:nvSpPr>
        <p:spPr>
          <a:xfrm>
            <a:off x="381000" y="893763"/>
            <a:ext cx="738188" cy="727075"/>
          </a:xfrm>
          <a:prstGeom prst="actionButtonBlank">
            <a:avLst/>
          </a:prstGeom>
          <a:solidFill>
            <a:srgbClr val="006CB6"/>
          </a:solidFill>
          <a:ln>
            <a:solidFill>
              <a:srgbClr val="006CB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Subtitle 2"/>
          <p:cNvSpPr>
            <a:spLocks noGrp="1"/>
          </p:cNvSpPr>
          <p:nvPr>
            <p:ph type="subTitle" idx="1"/>
          </p:nvPr>
        </p:nvSpPr>
        <p:spPr>
          <a:xfrm>
            <a:off x="1408882" y="3890125"/>
            <a:ext cx="8586888" cy="797169"/>
          </a:xfrm>
        </p:spPr>
        <p:txBody>
          <a:bodyPr>
            <a:normAutofit/>
          </a:bodyPr>
          <a:lstStyle>
            <a:lvl1pPr marL="0" indent="0" algn="l">
              <a:buNone/>
              <a:defRPr sz="32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Title 19"/>
          <p:cNvSpPr>
            <a:spLocks noGrp="1"/>
          </p:cNvSpPr>
          <p:nvPr>
            <p:ph type="title"/>
          </p:nvPr>
        </p:nvSpPr>
        <p:spPr>
          <a:xfrm>
            <a:off x="1408882" y="2050668"/>
            <a:ext cx="7537405" cy="1117664"/>
          </a:xfrm>
        </p:spPr>
        <p:txBody>
          <a:bodyPr>
            <a:normAutofit/>
          </a:bodyPr>
          <a:lstStyle>
            <a:lvl1pPr>
              <a:defRPr sz="44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7" name="Footer Placeholder 6"/>
          <p:cNvSpPr>
            <a:spLocks noGrp="1"/>
          </p:cNvSpPr>
          <p:nvPr>
            <p:ph type="ftr" sz="quarter" idx="10"/>
          </p:nvPr>
        </p:nvSpPr>
        <p:spPr>
          <a:xfrm>
            <a:off x="8077200" y="6492875"/>
            <a:ext cx="4114800" cy="365125"/>
          </a:xfrm>
        </p:spPr>
        <p:txBody>
          <a:bodyPr/>
          <a:lstStyle>
            <a:lvl1pPr>
              <a:defRPr sz="1600" b="1">
                <a:solidFill>
                  <a:schemeClr val="bg1">
                    <a:lumMod val="85000"/>
                  </a:schemeClr>
                </a:solidFill>
                <a:latin typeface="Arial" panose="020B0604020202020204" pitchFamily="34" charset="0"/>
                <a:cs typeface="Arial" panose="020B0604020202020204" pitchFamily="34" charset="0"/>
              </a:defRPr>
            </a:lvl1pPr>
          </a:lstStyle>
          <a:p>
            <a:pPr>
              <a:defRPr/>
            </a:pPr>
            <a:r>
              <a:rPr lang="en-US"/>
              <a:t>www.viscardicenter.org</a:t>
            </a:r>
          </a:p>
        </p:txBody>
      </p:sp>
      <p:pic>
        <p:nvPicPr>
          <p:cNvPr id="18" name="Picture 1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97575" y="49213"/>
            <a:ext cx="372427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846323"/>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6CB6"/>
        </a:solidFill>
        <a:effectLst/>
      </p:bgPr>
    </p:bg>
    <p:spTree>
      <p:nvGrpSpPr>
        <p:cNvPr id="1" name=""/>
        <p:cNvGrpSpPr/>
        <p:nvPr/>
      </p:nvGrpSpPr>
      <p:grpSpPr>
        <a:xfrm>
          <a:off x="0" y="0"/>
          <a:ext cx="0" cy="0"/>
          <a:chOff x="0" y="0"/>
          <a:chExt cx="0" cy="0"/>
        </a:xfrm>
      </p:grpSpPr>
      <p:sp>
        <p:nvSpPr>
          <p:cNvPr id="4" name="Right Triangle 3"/>
          <p:cNvSpPr/>
          <p:nvPr userDrawn="1"/>
        </p:nvSpPr>
        <p:spPr>
          <a:xfrm flipH="1">
            <a:off x="2971800" y="3868738"/>
            <a:ext cx="9220200" cy="2989262"/>
          </a:xfrm>
          <a:prstGeom prst="rtTriangle">
            <a:avLst/>
          </a:prstGeom>
          <a:gradFill flip="none" rotWithShape="1">
            <a:gsLst>
              <a:gs pos="0">
                <a:srgbClr val="006CB6">
                  <a:shade val="30000"/>
                  <a:satMod val="115000"/>
                </a:srgbClr>
              </a:gs>
              <a:gs pos="50000">
                <a:srgbClr val="006CB6">
                  <a:shade val="67500"/>
                  <a:satMod val="115000"/>
                </a:srgbClr>
              </a:gs>
              <a:gs pos="100000">
                <a:srgbClr val="006CB6">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ight Triangle 4"/>
          <p:cNvSpPr/>
          <p:nvPr userDrawn="1"/>
        </p:nvSpPr>
        <p:spPr>
          <a:xfrm>
            <a:off x="0" y="5040313"/>
            <a:ext cx="7748588" cy="1817687"/>
          </a:xfrm>
          <a:prstGeom prst="rtTriangle">
            <a:avLst/>
          </a:prstGeom>
          <a:gradFill flip="none" rotWithShape="1">
            <a:gsLst>
              <a:gs pos="0">
                <a:srgbClr val="2A65AC">
                  <a:shade val="30000"/>
                  <a:satMod val="115000"/>
                </a:srgbClr>
              </a:gs>
              <a:gs pos="50000">
                <a:srgbClr val="2A65AC">
                  <a:shade val="67500"/>
                  <a:satMod val="115000"/>
                </a:srgbClr>
              </a:gs>
              <a:gs pos="100000">
                <a:srgbClr val="2A65AC">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Freeform 6"/>
          <p:cNvSpPr/>
          <p:nvPr userDrawn="1"/>
        </p:nvSpPr>
        <p:spPr bwMode="auto">
          <a:xfrm>
            <a:off x="0" y="-14288"/>
            <a:ext cx="12192000" cy="1866901"/>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chemeClr val="bg1"/>
          </a:solidFill>
          <a:ln>
            <a:solidFill>
              <a:schemeClr val="tx1"/>
            </a:solidFill>
          </a:ln>
          <a:effectLst/>
          <a:extLst>
            <a:ext uri="{91240B29-F687-4f45-9708-019B960494DF}"/>
          </a:extLst>
        </p:spPr>
        <p:style>
          <a:lnRef idx="1">
            <a:schemeClr val="accent1"/>
          </a:lnRef>
          <a:fillRef idx="3">
            <a:schemeClr val="accent1"/>
          </a:fillRef>
          <a:effectRef idx="2">
            <a:schemeClr val="accent1"/>
          </a:effectRef>
          <a:fontRef idx="minor">
            <a:schemeClr val="lt1"/>
          </a:fontRef>
        </p:style>
      </p:sp>
      <p:sp>
        <p:nvSpPr>
          <p:cNvPr id="7" name="Rectangle 6"/>
          <p:cNvSpPr/>
          <p:nvPr userDrawn="1"/>
        </p:nvSpPr>
        <p:spPr>
          <a:xfrm flipV="1">
            <a:off x="3667125" y="1152525"/>
            <a:ext cx="8524875" cy="46038"/>
          </a:xfrm>
          <a:prstGeom prst="rect">
            <a:avLst/>
          </a:prstGeom>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userDrawn="1"/>
        </p:nvSpPr>
        <p:spPr>
          <a:xfrm flipV="1">
            <a:off x="3667125" y="1225550"/>
            <a:ext cx="8524875" cy="63500"/>
          </a:xfrm>
          <a:prstGeom prst="rect">
            <a:avLst/>
          </a:prstGeom>
          <a:solidFill>
            <a:srgbClr val="FFCB5D"/>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userDrawn="1"/>
        </p:nvSpPr>
        <p:spPr>
          <a:xfrm flipV="1">
            <a:off x="0" y="6775450"/>
            <a:ext cx="12192000" cy="82550"/>
          </a:xfrm>
          <a:prstGeom prst="rect">
            <a:avLst/>
          </a:prstGeom>
          <a:solidFill>
            <a:srgbClr val="FFCB5D"/>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Action Button: Custom 9">
            <a:hlinkClick r:id="" action="ppaction://noaction" highlightClick="1"/>
          </p:cNvPr>
          <p:cNvSpPr/>
          <p:nvPr userDrawn="1"/>
        </p:nvSpPr>
        <p:spPr>
          <a:xfrm>
            <a:off x="1325563" y="49213"/>
            <a:ext cx="738187" cy="728662"/>
          </a:xfrm>
          <a:prstGeom prst="actionButtonBlank">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Action Button: Custom 10">
            <a:hlinkClick r:id="" action="ppaction://noaction" highlightClick="1"/>
          </p:cNvPr>
          <p:cNvSpPr/>
          <p:nvPr userDrawn="1"/>
        </p:nvSpPr>
        <p:spPr>
          <a:xfrm>
            <a:off x="2276475" y="893763"/>
            <a:ext cx="738188" cy="727075"/>
          </a:xfrm>
          <a:prstGeom prst="actionButtonBlank">
            <a:avLst/>
          </a:prstGeom>
          <a:solidFill>
            <a:srgbClr val="FFCB5D"/>
          </a:solidFill>
          <a:ln>
            <a:solidFill>
              <a:srgbClr val="FFCB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Action Button: Custom 11">
            <a:hlinkClick r:id="" action="ppaction://noaction" highlightClick="1"/>
          </p:cNvPr>
          <p:cNvSpPr/>
          <p:nvPr userDrawn="1"/>
        </p:nvSpPr>
        <p:spPr>
          <a:xfrm>
            <a:off x="381000" y="49213"/>
            <a:ext cx="738188" cy="728662"/>
          </a:xfrm>
          <a:prstGeom prst="actionButtonBlank">
            <a:avLst/>
          </a:prstGeom>
          <a:solidFill>
            <a:srgbClr val="FFCB5D"/>
          </a:solidFill>
          <a:ln>
            <a:solidFill>
              <a:srgbClr val="FFCB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Action Button: Custom 12">
            <a:hlinkClick r:id="" action="ppaction://noaction" highlightClick="1"/>
          </p:cNvPr>
          <p:cNvSpPr/>
          <p:nvPr userDrawn="1"/>
        </p:nvSpPr>
        <p:spPr>
          <a:xfrm>
            <a:off x="1325563" y="895350"/>
            <a:ext cx="738187" cy="728663"/>
          </a:xfrm>
          <a:prstGeom prst="actionButtonBlank">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Action Button: Custom 13">
            <a:hlinkClick r:id="" action="ppaction://noaction" highlightClick="1"/>
          </p:cNvPr>
          <p:cNvSpPr/>
          <p:nvPr userDrawn="1"/>
        </p:nvSpPr>
        <p:spPr>
          <a:xfrm>
            <a:off x="2271713" y="49213"/>
            <a:ext cx="738187" cy="728662"/>
          </a:xfrm>
          <a:prstGeom prst="actionButtonBlank">
            <a:avLst/>
          </a:prstGeom>
          <a:solidFill>
            <a:srgbClr val="006CB6"/>
          </a:solidFill>
          <a:ln>
            <a:solidFill>
              <a:srgbClr val="006CB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Action Button: Custom 14">
            <a:hlinkClick r:id="" action="ppaction://noaction" highlightClick="1"/>
          </p:cNvPr>
          <p:cNvSpPr/>
          <p:nvPr userDrawn="1"/>
        </p:nvSpPr>
        <p:spPr>
          <a:xfrm>
            <a:off x="381000" y="893763"/>
            <a:ext cx="738188" cy="727075"/>
          </a:xfrm>
          <a:prstGeom prst="actionButtonBlank">
            <a:avLst/>
          </a:prstGeom>
          <a:solidFill>
            <a:srgbClr val="006CB6"/>
          </a:solidFill>
          <a:ln>
            <a:solidFill>
              <a:srgbClr val="006CB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Subtitle 2"/>
          <p:cNvSpPr>
            <a:spLocks noGrp="1"/>
          </p:cNvSpPr>
          <p:nvPr>
            <p:ph type="subTitle" idx="1"/>
          </p:nvPr>
        </p:nvSpPr>
        <p:spPr>
          <a:xfrm>
            <a:off x="1408882" y="3890125"/>
            <a:ext cx="8586888" cy="797169"/>
          </a:xfrm>
        </p:spPr>
        <p:txBody>
          <a:bodyPr>
            <a:normAutofit/>
          </a:bodyPr>
          <a:lstStyle>
            <a:lvl1pPr marL="0" indent="0" algn="l">
              <a:buNone/>
              <a:defRPr sz="32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Title 19"/>
          <p:cNvSpPr>
            <a:spLocks noGrp="1"/>
          </p:cNvSpPr>
          <p:nvPr>
            <p:ph type="title"/>
          </p:nvPr>
        </p:nvSpPr>
        <p:spPr>
          <a:xfrm>
            <a:off x="1408882" y="2050668"/>
            <a:ext cx="7537405" cy="1117664"/>
          </a:xfrm>
        </p:spPr>
        <p:txBody>
          <a:bodyPr>
            <a:normAutofit/>
          </a:bodyPr>
          <a:lstStyle>
            <a:lvl1pPr>
              <a:defRPr sz="44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6" name="Content Placeholder 15"/>
          <p:cNvSpPr>
            <a:spLocks noGrp="1"/>
          </p:cNvSpPr>
          <p:nvPr>
            <p:ph sz="quarter" idx="11"/>
          </p:nvPr>
        </p:nvSpPr>
        <p:spPr>
          <a:xfrm>
            <a:off x="8053388" y="6483350"/>
            <a:ext cx="4138612" cy="29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195559729"/>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4" name="Rectangle 3"/>
          <p:cNvSpPr/>
          <p:nvPr userDrawn="1"/>
        </p:nvSpPr>
        <p:spPr>
          <a:xfrm flipV="1">
            <a:off x="0" y="6646863"/>
            <a:ext cx="12192000" cy="46037"/>
          </a:xfrm>
          <a:prstGeom prst="rect">
            <a:avLst/>
          </a:prstGeom>
          <a:solidFill>
            <a:srgbClr val="2C77CA"/>
          </a:solidFill>
          <a:ln>
            <a:solidFill>
              <a:schemeClr val="accent1">
                <a:shade val="50000"/>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userDrawn="1"/>
        </p:nvSpPr>
        <p:spPr>
          <a:xfrm flipV="1">
            <a:off x="0" y="1374775"/>
            <a:ext cx="12192000"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userDrawn="1"/>
        </p:nvSpPr>
        <p:spPr>
          <a:xfrm>
            <a:off x="0" y="-11113"/>
            <a:ext cx="12192000" cy="1420813"/>
          </a:xfrm>
          <a:prstGeom prst="rect">
            <a:avLst/>
          </a:prstGeom>
          <a:solidFill>
            <a:srgbClr val="006CB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55325" y="5602288"/>
            <a:ext cx="1336675"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ght Triangle 7"/>
          <p:cNvSpPr/>
          <p:nvPr userDrawn="1"/>
        </p:nvSpPr>
        <p:spPr>
          <a:xfrm>
            <a:off x="0" y="877888"/>
            <a:ext cx="12192000" cy="552450"/>
          </a:xfrm>
          <a:prstGeom prst="rtTriangle">
            <a:avLst/>
          </a:prstGeom>
          <a:gradFill flip="none" rotWithShape="1">
            <a:gsLst>
              <a:gs pos="0">
                <a:srgbClr val="2A65AC">
                  <a:shade val="30000"/>
                  <a:satMod val="115000"/>
                </a:srgbClr>
              </a:gs>
              <a:gs pos="50000">
                <a:srgbClr val="2A65AC">
                  <a:shade val="67500"/>
                  <a:satMod val="115000"/>
                </a:srgbClr>
              </a:gs>
              <a:gs pos="100000">
                <a:srgbClr val="2A65AC">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ight Triangle 8"/>
          <p:cNvSpPr/>
          <p:nvPr userDrawn="1"/>
        </p:nvSpPr>
        <p:spPr>
          <a:xfrm flipH="1">
            <a:off x="0" y="-27411"/>
            <a:ext cx="12192000" cy="1448246"/>
          </a:xfrm>
          <a:prstGeom prst="rtTriangle">
            <a:avLst/>
          </a:prstGeom>
          <a:gradFill flip="none" rotWithShape="1">
            <a:gsLst>
              <a:gs pos="0">
                <a:srgbClr val="2A65AC">
                  <a:shade val="30000"/>
                  <a:satMod val="115000"/>
                </a:srgbClr>
              </a:gs>
              <a:gs pos="0">
                <a:srgbClr val="2A65AC">
                  <a:shade val="67500"/>
                  <a:satMod val="115000"/>
                  <a:alpha val="0"/>
                  <a:lumMod val="0"/>
                </a:srgbClr>
              </a:gs>
              <a:gs pos="100000">
                <a:srgbClr val="2A65AC">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userDrawn="1"/>
        </p:nvSpPr>
        <p:spPr>
          <a:xfrm flipV="1">
            <a:off x="0" y="1376363"/>
            <a:ext cx="12192000" cy="61912"/>
          </a:xfrm>
          <a:prstGeom prst="rect">
            <a:avLst/>
          </a:prstGeom>
          <a:solidFill>
            <a:srgbClr val="FFCB5D"/>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Content Placeholder 2"/>
          <p:cNvSpPr>
            <a:spLocks noGrp="1"/>
          </p:cNvSpPr>
          <p:nvPr>
            <p:ph idx="1"/>
          </p:nvPr>
        </p:nvSpPr>
        <p:spPr>
          <a:xfrm>
            <a:off x="2420817" y="2667488"/>
            <a:ext cx="8118230" cy="2466726"/>
          </a:xfrm>
          <a:ln>
            <a:solidFill>
              <a:schemeClr val="bg1"/>
            </a:solidFill>
          </a:ln>
        </p:spPr>
        <p:txBody>
          <a:bodyPr>
            <a:normAutofit/>
          </a:bodyPr>
          <a:lstStyle>
            <a:lvl1pPr>
              <a:buClr>
                <a:srgbClr val="2860A4"/>
              </a:buClr>
              <a:defRPr sz="2800" baseline="0">
                <a:solidFill>
                  <a:srgbClr val="2C77CA"/>
                </a:solidFill>
                <a:latin typeface="Arial" panose="020B0604020202020204" pitchFamily="34" charset="0"/>
                <a:cs typeface="Arial" panose="020B0604020202020204" pitchFamily="34" charset="0"/>
              </a:defRPr>
            </a:lvl1pPr>
            <a:lvl2pPr marL="457200" indent="0">
              <a:buClr>
                <a:srgbClr val="2860A4"/>
              </a:buClr>
              <a:buNone/>
              <a:defRPr sz="3200">
                <a:solidFill>
                  <a:srgbClr val="2860A4"/>
                </a:solidFill>
              </a:defRPr>
            </a:lvl2pPr>
            <a:lvl3pPr>
              <a:buClr>
                <a:srgbClr val="2860A4"/>
              </a:buClr>
              <a:defRPr sz="3200">
                <a:solidFill>
                  <a:srgbClr val="2860A4"/>
                </a:solidFill>
              </a:defRPr>
            </a:lvl3pPr>
            <a:lvl4pPr>
              <a:buClr>
                <a:srgbClr val="2860A4"/>
              </a:buClr>
              <a:defRPr sz="3200">
                <a:solidFill>
                  <a:srgbClr val="2860A4"/>
                </a:solidFill>
              </a:defRPr>
            </a:lvl4pPr>
            <a:lvl5pPr>
              <a:buClr>
                <a:srgbClr val="2860A4"/>
              </a:buClr>
              <a:defRPr sz="3200">
                <a:solidFill>
                  <a:srgbClr val="2860A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Footer Placeholder 6"/>
          <p:cNvSpPr>
            <a:spLocks noGrp="1"/>
          </p:cNvSpPr>
          <p:nvPr>
            <p:ph type="ftr" sz="quarter" idx="10"/>
          </p:nvPr>
        </p:nvSpPr>
        <p:spPr>
          <a:xfrm>
            <a:off x="6740525" y="6299200"/>
            <a:ext cx="4114800" cy="365125"/>
          </a:xfrm>
        </p:spPr>
        <p:txBody>
          <a:bodyPr/>
          <a:lstStyle>
            <a:lvl1pPr>
              <a:defRPr sz="1600" b="1">
                <a:solidFill>
                  <a:srgbClr val="006CB6"/>
                </a:solidFill>
                <a:latin typeface="Arial" panose="020B0604020202020204" pitchFamily="34" charset="0"/>
                <a:cs typeface="Arial" panose="020B0604020202020204" pitchFamily="34" charset="0"/>
              </a:defRPr>
            </a:lvl1pPr>
          </a:lstStyle>
          <a:p>
            <a:pPr>
              <a:defRPr/>
            </a:pPr>
            <a:r>
              <a:rPr lang="en-US"/>
              <a:t>www.viscardicenter.org</a:t>
            </a:r>
          </a:p>
        </p:txBody>
      </p:sp>
    </p:spTree>
    <p:extLst>
      <p:ext uri="{BB962C8B-B14F-4D97-AF65-F5344CB8AC3E}">
        <p14:creationId xmlns:p14="http://schemas.microsoft.com/office/powerpoint/2010/main" val="2961467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ext slide">
    <p:spTree>
      <p:nvGrpSpPr>
        <p:cNvPr id="1" name=""/>
        <p:cNvGrpSpPr/>
        <p:nvPr/>
      </p:nvGrpSpPr>
      <p:grpSpPr>
        <a:xfrm>
          <a:off x="0" y="0"/>
          <a:ext cx="0" cy="0"/>
          <a:chOff x="0" y="0"/>
          <a:chExt cx="0" cy="0"/>
        </a:xfrm>
      </p:grpSpPr>
      <p:sp>
        <p:nvSpPr>
          <p:cNvPr id="4" name="Rectangle 3"/>
          <p:cNvSpPr/>
          <p:nvPr userDrawn="1"/>
        </p:nvSpPr>
        <p:spPr>
          <a:xfrm flipV="1">
            <a:off x="0" y="6646863"/>
            <a:ext cx="12192000" cy="46037"/>
          </a:xfrm>
          <a:prstGeom prst="rect">
            <a:avLst/>
          </a:prstGeom>
          <a:solidFill>
            <a:srgbClr val="2C77CA"/>
          </a:solidFill>
          <a:ln>
            <a:solidFill>
              <a:schemeClr val="accent1">
                <a:shade val="50000"/>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userDrawn="1"/>
        </p:nvSpPr>
        <p:spPr>
          <a:xfrm flipV="1">
            <a:off x="0" y="1374775"/>
            <a:ext cx="12192000"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userDrawn="1"/>
        </p:nvSpPr>
        <p:spPr>
          <a:xfrm>
            <a:off x="0" y="-11113"/>
            <a:ext cx="12192000" cy="1420813"/>
          </a:xfrm>
          <a:prstGeom prst="rect">
            <a:avLst/>
          </a:prstGeom>
          <a:solidFill>
            <a:srgbClr val="006CB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55325" y="5602288"/>
            <a:ext cx="1336675"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ght Triangle 7"/>
          <p:cNvSpPr/>
          <p:nvPr userDrawn="1"/>
        </p:nvSpPr>
        <p:spPr>
          <a:xfrm>
            <a:off x="0" y="877888"/>
            <a:ext cx="12192000" cy="552450"/>
          </a:xfrm>
          <a:prstGeom prst="rtTriangle">
            <a:avLst/>
          </a:prstGeom>
          <a:gradFill flip="none" rotWithShape="1">
            <a:gsLst>
              <a:gs pos="0">
                <a:srgbClr val="2A65AC">
                  <a:shade val="30000"/>
                  <a:satMod val="115000"/>
                </a:srgbClr>
              </a:gs>
              <a:gs pos="50000">
                <a:srgbClr val="2A65AC">
                  <a:shade val="67500"/>
                  <a:satMod val="115000"/>
                </a:srgbClr>
              </a:gs>
              <a:gs pos="100000">
                <a:srgbClr val="2A65AC">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ight Triangle 8"/>
          <p:cNvSpPr/>
          <p:nvPr userDrawn="1"/>
        </p:nvSpPr>
        <p:spPr>
          <a:xfrm flipH="1">
            <a:off x="0" y="-27411"/>
            <a:ext cx="12192000" cy="1448246"/>
          </a:xfrm>
          <a:prstGeom prst="rtTriangle">
            <a:avLst/>
          </a:prstGeom>
          <a:gradFill flip="none" rotWithShape="1">
            <a:gsLst>
              <a:gs pos="0">
                <a:srgbClr val="2A65AC">
                  <a:shade val="30000"/>
                  <a:satMod val="115000"/>
                </a:srgbClr>
              </a:gs>
              <a:gs pos="0">
                <a:srgbClr val="2A65AC">
                  <a:shade val="67500"/>
                  <a:satMod val="115000"/>
                  <a:alpha val="0"/>
                  <a:lumMod val="0"/>
                </a:srgbClr>
              </a:gs>
              <a:gs pos="100000">
                <a:srgbClr val="2A65AC">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userDrawn="1"/>
        </p:nvSpPr>
        <p:spPr>
          <a:xfrm flipV="1">
            <a:off x="0" y="1376363"/>
            <a:ext cx="12192000" cy="61912"/>
          </a:xfrm>
          <a:prstGeom prst="rect">
            <a:avLst/>
          </a:prstGeom>
          <a:solidFill>
            <a:srgbClr val="FFCB5D"/>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Footer Placeholder 6"/>
          <p:cNvSpPr>
            <a:spLocks noGrp="1"/>
          </p:cNvSpPr>
          <p:nvPr>
            <p:ph type="ftr" sz="quarter" idx="10"/>
          </p:nvPr>
        </p:nvSpPr>
        <p:spPr>
          <a:xfrm>
            <a:off x="6740525" y="6299200"/>
            <a:ext cx="4114800" cy="365125"/>
          </a:xfrm>
        </p:spPr>
        <p:txBody>
          <a:bodyPr/>
          <a:lstStyle>
            <a:lvl1pPr>
              <a:defRPr sz="1600" b="1">
                <a:solidFill>
                  <a:srgbClr val="006CB6"/>
                </a:solidFill>
                <a:latin typeface="Arial" panose="020B0604020202020204" pitchFamily="34" charset="0"/>
                <a:cs typeface="Arial" panose="020B0604020202020204" pitchFamily="34" charset="0"/>
              </a:defRPr>
            </a:lvl1pPr>
          </a:lstStyle>
          <a:p>
            <a:pPr>
              <a:defRPr/>
            </a:pPr>
            <a:r>
              <a:rPr lang="en-US"/>
              <a:t>www.viscardicenter.org</a:t>
            </a:r>
          </a:p>
        </p:txBody>
      </p:sp>
      <p:sp>
        <p:nvSpPr>
          <p:cNvPr id="2" name="Title 1"/>
          <p:cNvSpPr>
            <a:spLocks noGrp="1"/>
          </p:cNvSpPr>
          <p:nvPr>
            <p:ph type="title"/>
          </p:nvPr>
        </p:nvSpPr>
        <p:spPr>
          <a:xfrm>
            <a:off x="339725" y="111570"/>
            <a:ext cx="10515600" cy="1325563"/>
          </a:xfrm>
        </p:spPr>
        <p:txBody>
          <a:bodyPr/>
          <a:lstStyle/>
          <a:p>
            <a:r>
              <a:rPr lang="en-US"/>
              <a:t>Click to edit Master title style</a:t>
            </a:r>
          </a:p>
        </p:txBody>
      </p:sp>
      <p:sp>
        <p:nvSpPr>
          <p:cNvPr id="13" name="Content Placeholder 12"/>
          <p:cNvSpPr>
            <a:spLocks noGrp="1"/>
          </p:cNvSpPr>
          <p:nvPr>
            <p:ph sz="quarter" idx="11"/>
          </p:nvPr>
        </p:nvSpPr>
        <p:spPr>
          <a:xfrm>
            <a:off x="339725" y="1687513"/>
            <a:ext cx="10515600" cy="79419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p:cNvSpPr>
            <a:spLocks noGrp="1"/>
          </p:cNvSpPr>
          <p:nvPr>
            <p:ph sz="quarter" idx="12"/>
          </p:nvPr>
        </p:nvSpPr>
        <p:spPr>
          <a:xfrm>
            <a:off x="339725" y="2625725"/>
            <a:ext cx="10515600" cy="844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3"/>
          </p:nvPr>
        </p:nvSpPr>
        <p:spPr>
          <a:xfrm>
            <a:off x="339725" y="3622675"/>
            <a:ext cx="10515600" cy="8556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p:cNvSpPr>
            <a:spLocks noGrp="1"/>
          </p:cNvSpPr>
          <p:nvPr>
            <p:ph sz="quarter" idx="14"/>
          </p:nvPr>
        </p:nvSpPr>
        <p:spPr>
          <a:xfrm>
            <a:off x="339725" y="4630738"/>
            <a:ext cx="10515600" cy="855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6064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p:cNvSpPr/>
          <p:nvPr userDrawn="1"/>
        </p:nvSpPr>
        <p:spPr>
          <a:xfrm flipV="1">
            <a:off x="0" y="6646863"/>
            <a:ext cx="12192000" cy="46037"/>
          </a:xfrm>
          <a:prstGeom prst="rect">
            <a:avLst/>
          </a:prstGeom>
          <a:solidFill>
            <a:srgbClr val="006CB6"/>
          </a:solidFill>
          <a:ln>
            <a:solidFill>
              <a:schemeClr val="accent1">
                <a:shade val="50000"/>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userDrawn="1"/>
        </p:nvSpPr>
        <p:spPr>
          <a:xfrm>
            <a:off x="0" y="0"/>
            <a:ext cx="12192000" cy="1420813"/>
          </a:xfrm>
          <a:prstGeom prst="rect">
            <a:avLst/>
          </a:prstGeom>
          <a:solidFill>
            <a:srgbClr val="006CB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55325" y="5602288"/>
            <a:ext cx="1336675"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ght Triangle 7"/>
          <p:cNvSpPr/>
          <p:nvPr userDrawn="1"/>
        </p:nvSpPr>
        <p:spPr>
          <a:xfrm>
            <a:off x="0" y="877888"/>
            <a:ext cx="12192000" cy="552450"/>
          </a:xfrm>
          <a:prstGeom prst="rtTriangle">
            <a:avLst/>
          </a:prstGeom>
          <a:gradFill flip="none" rotWithShape="1">
            <a:gsLst>
              <a:gs pos="0">
                <a:srgbClr val="2A65AC">
                  <a:shade val="30000"/>
                  <a:satMod val="115000"/>
                </a:srgbClr>
              </a:gs>
              <a:gs pos="50000">
                <a:srgbClr val="2A65AC">
                  <a:shade val="67500"/>
                  <a:satMod val="115000"/>
                </a:srgbClr>
              </a:gs>
              <a:gs pos="100000">
                <a:srgbClr val="2A65AC">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ight Triangle 8"/>
          <p:cNvSpPr/>
          <p:nvPr userDrawn="1"/>
        </p:nvSpPr>
        <p:spPr>
          <a:xfrm flipH="1">
            <a:off x="0" y="11390"/>
            <a:ext cx="12192000" cy="1398053"/>
          </a:xfrm>
          <a:prstGeom prst="rtTriangle">
            <a:avLst/>
          </a:prstGeom>
          <a:gradFill flip="none" rotWithShape="1">
            <a:gsLst>
              <a:gs pos="0">
                <a:srgbClr val="2A65AC">
                  <a:shade val="30000"/>
                  <a:satMod val="115000"/>
                </a:srgbClr>
              </a:gs>
              <a:gs pos="0">
                <a:srgbClr val="2A65AC">
                  <a:shade val="67500"/>
                  <a:satMod val="115000"/>
                  <a:alpha val="0"/>
                  <a:lumMod val="0"/>
                </a:srgbClr>
              </a:gs>
              <a:gs pos="100000">
                <a:srgbClr val="2A65AC">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userDrawn="1"/>
        </p:nvSpPr>
        <p:spPr>
          <a:xfrm flipV="1">
            <a:off x="0" y="1376363"/>
            <a:ext cx="12192000" cy="61912"/>
          </a:xfrm>
          <a:prstGeom prst="rect">
            <a:avLst/>
          </a:prstGeom>
          <a:solidFill>
            <a:srgbClr val="FFCB5D"/>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Picture Placeholder 2"/>
          <p:cNvSpPr>
            <a:spLocks noGrp="1"/>
          </p:cNvSpPr>
          <p:nvPr>
            <p:ph type="pic" idx="1"/>
          </p:nvPr>
        </p:nvSpPr>
        <p:spPr>
          <a:xfrm>
            <a:off x="5874849" y="2093746"/>
            <a:ext cx="5648935" cy="3342387"/>
          </a:xfrm>
        </p:spPr>
        <p:txBody>
          <a:bodyPr rtlCol="0">
            <a:normAutofit/>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23532" y="2589717"/>
            <a:ext cx="5427785" cy="2340092"/>
          </a:xfrm>
        </p:spPr>
        <p:txBody>
          <a:bodyPr>
            <a:normAutofit/>
          </a:bodyPr>
          <a:lstStyle>
            <a:lvl1pPr marL="0" indent="0">
              <a:buClr>
                <a:srgbClr val="2860A4"/>
              </a:buClr>
              <a:buFont typeface="Arial" panose="020B0604020202020204" pitchFamily="34" charset="0"/>
              <a:buNone/>
              <a:defRPr sz="3600">
                <a:solidFill>
                  <a:srgbClr val="006CB6"/>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6"/>
          <p:cNvSpPr>
            <a:spLocks noGrp="1"/>
          </p:cNvSpPr>
          <p:nvPr>
            <p:ph type="ftr" sz="quarter" idx="10"/>
          </p:nvPr>
        </p:nvSpPr>
        <p:spPr>
          <a:xfrm>
            <a:off x="6740525" y="6303963"/>
            <a:ext cx="4114800" cy="365125"/>
          </a:xfrm>
        </p:spPr>
        <p:txBody>
          <a:bodyPr/>
          <a:lstStyle>
            <a:lvl1pPr>
              <a:defRPr sz="1600" b="1">
                <a:solidFill>
                  <a:srgbClr val="006CB6"/>
                </a:solidFill>
                <a:latin typeface="Arial" panose="020B0604020202020204" pitchFamily="34" charset="0"/>
                <a:cs typeface="Arial" panose="020B0604020202020204" pitchFamily="34" charset="0"/>
              </a:defRPr>
            </a:lvl1pPr>
          </a:lstStyle>
          <a:p>
            <a:pPr>
              <a:defRPr/>
            </a:pPr>
            <a:r>
              <a:rPr lang="en-US"/>
              <a:t>www.viscardicenter.org</a:t>
            </a:r>
          </a:p>
        </p:txBody>
      </p:sp>
    </p:spTree>
    <p:extLst>
      <p:ext uri="{BB962C8B-B14F-4D97-AF65-F5344CB8AC3E}">
        <p14:creationId xmlns:p14="http://schemas.microsoft.com/office/powerpoint/2010/main" val="4075174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Rectangle 1"/>
          <p:cNvSpPr/>
          <p:nvPr userDrawn="1"/>
        </p:nvSpPr>
        <p:spPr>
          <a:xfrm>
            <a:off x="0" y="4379913"/>
            <a:ext cx="12192000" cy="80962"/>
          </a:xfrm>
          <a:prstGeom prst="rect">
            <a:avLst/>
          </a:prstGeom>
          <a:solidFill>
            <a:srgbClr val="FFCB5D"/>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p:cNvSpPr/>
          <p:nvPr userDrawn="1"/>
        </p:nvSpPr>
        <p:spPr>
          <a:xfrm flipV="1">
            <a:off x="0" y="4235450"/>
            <a:ext cx="12192000" cy="60325"/>
          </a:xfrm>
          <a:prstGeom prst="rect">
            <a:avLst/>
          </a:prstGeom>
          <a:solidFill>
            <a:srgbClr val="006CB6"/>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p:cNvSpPr/>
          <p:nvPr userDrawn="1"/>
        </p:nvSpPr>
        <p:spPr>
          <a:xfrm flipV="1">
            <a:off x="0" y="6646863"/>
            <a:ext cx="12192000" cy="46037"/>
          </a:xfrm>
          <a:prstGeom prst="rect">
            <a:avLst/>
          </a:prstGeom>
          <a:solidFill>
            <a:srgbClr val="006CB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userDrawn="1"/>
        </p:nvSpPr>
        <p:spPr>
          <a:xfrm>
            <a:off x="0" y="0"/>
            <a:ext cx="12192000" cy="1420813"/>
          </a:xfrm>
          <a:prstGeom prst="rect">
            <a:avLst/>
          </a:prstGeom>
          <a:solidFill>
            <a:srgbClr val="006CB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ight Triangle 5"/>
          <p:cNvSpPr/>
          <p:nvPr userDrawn="1"/>
        </p:nvSpPr>
        <p:spPr>
          <a:xfrm>
            <a:off x="0" y="877888"/>
            <a:ext cx="12192000" cy="542925"/>
          </a:xfrm>
          <a:prstGeom prst="rtTriangle">
            <a:avLst/>
          </a:prstGeom>
          <a:gradFill flip="none" rotWithShape="1">
            <a:gsLst>
              <a:gs pos="0">
                <a:srgbClr val="2A65AC">
                  <a:shade val="30000"/>
                  <a:satMod val="115000"/>
                </a:srgbClr>
              </a:gs>
              <a:gs pos="50000">
                <a:srgbClr val="2A65AC">
                  <a:shade val="67500"/>
                  <a:satMod val="115000"/>
                </a:srgbClr>
              </a:gs>
              <a:gs pos="100000">
                <a:srgbClr val="2A65AC">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ight Triangle 6"/>
          <p:cNvSpPr/>
          <p:nvPr userDrawn="1"/>
        </p:nvSpPr>
        <p:spPr>
          <a:xfrm flipH="1">
            <a:off x="0" y="-1"/>
            <a:ext cx="12192000" cy="1420835"/>
          </a:xfrm>
          <a:prstGeom prst="rtTriangle">
            <a:avLst/>
          </a:prstGeom>
          <a:gradFill flip="none" rotWithShape="1">
            <a:gsLst>
              <a:gs pos="0">
                <a:srgbClr val="2A65AC">
                  <a:shade val="30000"/>
                  <a:satMod val="115000"/>
                </a:srgbClr>
              </a:gs>
              <a:gs pos="0">
                <a:srgbClr val="2A65AC">
                  <a:shade val="67500"/>
                  <a:satMod val="115000"/>
                  <a:alpha val="0"/>
                  <a:lumMod val="0"/>
                </a:srgbClr>
              </a:gs>
              <a:gs pos="100000">
                <a:srgbClr val="2A65AC">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Content Placeholder 10"/>
          <p:cNvSpPr>
            <a:spLocks noGrp="1"/>
          </p:cNvSpPr>
          <p:nvPr>
            <p:ph sz="quarter" idx="10"/>
          </p:nvPr>
        </p:nvSpPr>
        <p:spPr>
          <a:xfrm>
            <a:off x="972650" y="2165350"/>
            <a:ext cx="9167812" cy="10017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5973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4DCDF-47C0-832C-9726-DDA21E1794A3}"/>
              </a:ext>
            </a:extLst>
          </p:cNvPr>
          <p:cNvSpPr>
            <a:spLocks noGrp="1"/>
          </p:cNvSpPr>
          <p:nvPr>
            <p:ph type="dt" sz="half" idx="10"/>
          </p:nvPr>
        </p:nvSpPr>
        <p:spPr/>
        <p:txBody>
          <a:bodyPr/>
          <a:lstStyle/>
          <a:p>
            <a:fld id="{EFD6F45B-ADA0-4D3F-8136-D0706F8D9692}" type="datetimeFigureOut">
              <a:rPr lang="en-US" smtClean="0"/>
              <a:t>10/17/2023</a:t>
            </a:fld>
            <a:endParaRPr lang="en-US"/>
          </a:p>
        </p:txBody>
      </p:sp>
      <p:sp>
        <p:nvSpPr>
          <p:cNvPr id="3" name="Footer Placeholder 2">
            <a:extLst>
              <a:ext uri="{FF2B5EF4-FFF2-40B4-BE49-F238E27FC236}">
                <a16:creationId xmlns:a16="http://schemas.microsoft.com/office/drawing/2014/main" id="{5D7B6DB6-0956-2435-8009-99CF9E3E0E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731E09-BBCC-7DD0-CAA2-4BF8A48E1802}"/>
              </a:ext>
            </a:extLst>
          </p:cNvPr>
          <p:cNvSpPr>
            <a:spLocks noGrp="1"/>
          </p:cNvSpPr>
          <p:nvPr>
            <p:ph type="sldNum" sz="quarter" idx="12"/>
          </p:nvPr>
        </p:nvSpPr>
        <p:spPr/>
        <p:txBody>
          <a:bodyPr/>
          <a:lstStyle/>
          <a:p>
            <a:fld id="{9C5A65F5-7F69-45C7-B868-74CB478D4704}" type="slidenum">
              <a:rPr lang="en-US" smtClean="0"/>
              <a:t>‹#›</a:t>
            </a:fld>
            <a:endParaRPr lang="en-US"/>
          </a:p>
        </p:txBody>
      </p:sp>
    </p:spTree>
    <p:extLst>
      <p:ext uri="{BB962C8B-B14F-4D97-AF65-F5344CB8AC3E}">
        <p14:creationId xmlns:p14="http://schemas.microsoft.com/office/powerpoint/2010/main" val="3656258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8D7BC-3903-2B4E-ADB0-0EFDB1858A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B8188B-333F-D413-3503-BE0AFFB16E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12D7B1-21E7-45A8-1A7C-33362B97B5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9D424F-84F3-12DF-4E2A-61CC85F990F6}"/>
              </a:ext>
            </a:extLst>
          </p:cNvPr>
          <p:cNvSpPr>
            <a:spLocks noGrp="1"/>
          </p:cNvSpPr>
          <p:nvPr>
            <p:ph type="dt" sz="half" idx="10"/>
          </p:nvPr>
        </p:nvSpPr>
        <p:spPr/>
        <p:txBody>
          <a:bodyPr/>
          <a:lstStyle/>
          <a:p>
            <a:fld id="{EFD6F45B-ADA0-4D3F-8136-D0706F8D9692}" type="datetimeFigureOut">
              <a:rPr lang="en-US" smtClean="0"/>
              <a:t>10/17/2023</a:t>
            </a:fld>
            <a:endParaRPr lang="en-US"/>
          </a:p>
        </p:txBody>
      </p:sp>
      <p:sp>
        <p:nvSpPr>
          <p:cNvPr id="6" name="Footer Placeholder 5">
            <a:extLst>
              <a:ext uri="{FF2B5EF4-FFF2-40B4-BE49-F238E27FC236}">
                <a16:creationId xmlns:a16="http://schemas.microsoft.com/office/drawing/2014/main" id="{97658C9F-B479-E328-8390-8BB49C1E93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D502E0-79D6-8789-14BD-11DAACB9AA7F}"/>
              </a:ext>
            </a:extLst>
          </p:cNvPr>
          <p:cNvSpPr>
            <a:spLocks noGrp="1"/>
          </p:cNvSpPr>
          <p:nvPr>
            <p:ph type="sldNum" sz="quarter" idx="12"/>
          </p:nvPr>
        </p:nvSpPr>
        <p:spPr/>
        <p:txBody>
          <a:bodyPr/>
          <a:lstStyle/>
          <a:p>
            <a:fld id="{9C5A65F5-7F69-45C7-B868-74CB478D4704}" type="slidenum">
              <a:rPr lang="en-US" smtClean="0"/>
              <a:t>‹#›</a:t>
            </a:fld>
            <a:endParaRPr lang="en-US"/>
          </a:p>
        </p:txBody>
      </p:sp>
    </p:spTree>
    <p:extLst>
      <p:ext uri="{BB962C8B-B14F-4D97-AF65-F5344CB8AC3E}">
        <p14:creationId xmlns:p14="http://schemas.microsoft.com/office/powerpoint/2010/main" val="4184133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99D85-D1E7-2345-4ED6-72E79545C7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746AE5-5EBB-2207-3708-39AF442D88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814ABE-5EF4-DB43-A837-F7F4F4C01AD5}"/>
              </a:ext>
            </a:extLst>
          </p:cNvPr>
          <p:cNvSpPr>
            <a:spLocks noGrp="1"/>
          </p:cNvSpPr>
          <p:nvPr>
            <p:ph type="dt" sz="half" idx="10"/>
          </p:nvPr>
        </p:nvSpPr>
        <p:spPr/>
        <p:txBody>
          <a:bodyPr/>
          <a:lstStyle/>
          <a:p>
            <a:fld id="{EFD6F45B-ADA0-4D3F-8136-D0706F8D9692}" type="datetimeFigureOut">
              <a:rPr lang="en-US" smtClean="0"/>
              <a:t>10/17/2023</a:t>
            </a:fld>
            <a:endParaRPr lang="en-US"/>
          </a:p>
        </p:txBody>
      </p:sp>
      <p:sp>
        <p:nvSpPr>
          <p:cNvPr id="5" name="Footer Placeholder 4">
            <a:extLst>
              <a:ext uri="{FF2B5EF4-FFF2-40B4-BE49-F238E27FC236}">
                <a16:creationId xmlns:a16="http://schemas.microsoft.com/office/drawing/2014/main" id="{9B5F5A8C-57BE-6CAB-8231-9D04D19245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A444D0-2023-37FE-79BF-F7AFB551C87F}"/>
              </a:ext>
            </a:extLst>
          </p:cNvPr>
          <p:cNvSpPr>
            <a:spLocks noGrp="1"/>
          </p:cNvSpPr>
          <p:nvPr>
            <p:ph type="sldNum" sz="quarter" idx="12"/>
          </p:nvPr>
        </p:nvSpPr>
        <p:spPr/>
        <p:txBody>
          <a:bodyPr/>
          <a:lstStyle/>
          <a:p>
            <a:fld id="{9C5A65F5-7F69-45C7-B868-74CB478D4704}" type="slidenum">
              <a:rPr lang="en-US" smtClean="0"/>
              <a:t>‹#›</a:t>
            </a:fld>
            <a:endParaRPr lang="en-US"/>
          </a:p>
        </p:txBody>
      </p:sp>
    </p:spTree>
    <p:extLst>
      <p:ext uri="{BB962C8B-B14F-4D97-AF65-F5344CB8AC3E}">
        <p14:creationId xmlns:p14="http://schemas.microsoft.com/office/powerpoint/2010/main" val="1173513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F05470D-891F-4B74-AE1D-C544562363DE}" type="datetimeFigureOut">
              <a:rPr lang="en-US"/>
              <a:pPr>
                <a:defRPr/>
              </a:pPr>
              <a:t>10/17/2023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B2390200-9DB6-4E8C-B233-B9C26DC5EA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1" r:id="rId1"/>
    <p:sldLayoutId id="2147483746" r:id="rId2"/>
    <p:sldLayoutId id="2147483742" r:id="rId3"/>
    <p:sldLayoutId id="2147483745" r:id="rId4"/>
    <p:sldLayoutId id="2147483743" r:id="rId5"/>
    <p:sldLayoutId id="2147483744" r:id="rId6"/>
    <p:sldLayoutId id="2147483747" r:id="rId7"/>
    <p:sldLayoutId id="2147483748" r:id="rId8"/>
    <p:sldLayoutId id="2147483749" r:id="rId9"/>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viscardicenter.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mailto:mcaprara@viscardicenter.org"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https://www.viscardicenter.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hyperlink" Target="http://www.viscardicenter.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targetcenter.dm.usda.gov/"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hyperlink" Target="mailto:target-center@usda.gov"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85322" y="3029712"/>
            <a:ext cx="9334815" cy="1348314"/>
          </a:xfrm>
        </p:spPr>
        <p:txBody>
          <a:bodyPr>
            <a:noAutofit/>
          </a:bodyPr>
          <a:lstStyle/>
          <a:p>
            <a:pPr algn="ctr"/>
            <a:r>
              <a:rPr lang="en-US" altLang="en-US" sz="4000" dirty="0">
                <a:solidFill>
                  <a:prstClr val="white"/>
                </a:solidFill>
              </a:rPr>
              <a:t>Digital Accessibility Fundamentals for Websites, Documents, and Videos</a:t>
            </a:r>
            <a:endParaRPr lang="en-IN" dirty="0"/>
          </a:p>
        </p:txBody>
      </p:sp>
      <p:pic>
        <p:nvPicPr>
          <p:cNvPr id="5" name="Picture 18" descr="The Viscardi Center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97575" y="49213"/>
            <a:ext cx="372427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quarter" idx="11"/>
          </p:nvPr>
        </p:nvSpPr>
        <p:spPr>
          <a:xfrm>
            <a:off x="8755341" y="6557238"/>
            <a:ext cx="2753291" cy="240723"/>
          </a:xfrm>
        </p:spPr>
        <p:txBody>
          <a:bodyPr anchor="ctr"/>
          <a:lstStyle/>
          <a:p>
            <a:pPr marL="0" lvl="0" indent="0" algn="ctr" eaLnBrk="1" fontAlgn="auto" hangingPunct="1">
              <a:lnSpc>
                <a:spcPct val="100000"/>
              </a:lnSpc>
              <a:spcBef>
                <a:spcPts val="0"/>
              </a:spcBef>
              <a:spcAft>
                <a:spcPts val="0"/>
              </a:spcAft>
              <a:buNone/>
              <a:defRPr/>
            </a:pPr>
            <a:r>
              <a:rPr lang="en-US" sz="1600" b="1" dirty="0">
                <a:solidFill>
                  <a:schemeClr val="bg1"/>
                </a:solidFill>
                <a:latin typeface="Arial" panose="020B0604020202020204" pitchFamily="34" charset="0"/>
                <a:cs typeface="Arial" panose="020B0604020202020204" pitchFamily="34" charset="0"/>
                <a:hlinkClick r:id="rId4" tooltip="The Viscardi Center website.">
                  <a:extLst>
                    <a:ext uri="{A12FA001-AC4F-418D-AE19-62706E023703}">
                      <ahyp:hlinkClr xmlns:ahyp="http://schemas.microsoft.com/office/drawing/2018/hyperlinkcolor" val="tx"/>
                    </a:ext>
                  </a:extLst>
                </a:hlinkClick>
              </a:rPr>
              <a:t>www.viscardicenter.org</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5171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00" y="724393"/>
            <a:ext cx="10515600" cy="795865"/>
          </a:xfrm>
        </p:spPr>
        <p:txBody>
          <a:bodyPr/>
          <a:lstStyle/>
          <a:p>
            <a:pPr eaLnBrk="1" hangingPunct="1">
              <a:lnSpc>
                <a:spcPct val="100000"/>
              </a:lnSpc>
            </a:pPr>
            <a:r>
              <a:rPr lang="en-US" altLang="en-US" b="1" dirty="0">
                <a:solidFill>
                  <a:schemeClr val="bg1"/>
                </a:solidFill>
                <a:latin typeface="Arial" panose="020B0604020202020204" pitchFamily="34" charset="0"/>
                <a:cs typeface="Arial" panose="020B0604020202020204" pitchFamily="34" charset="0"/>
              </a:rPr>
              <a:t>“But I thought this didn’t apply to me!”</a:t>
            </a:r>
          </a:p>
        </p:txBody>
      </p:sp>
      <p:sp>
        <p:nvSpPr>
          <p:cNvPr id="3" name="Content Placeholder 2"/>
          <p:cNvSpPr>
            <a:spLocks noGrp="1"/>
          </p:cNvSpPr>
          <p:nvPr>
            <p:ph sz="quarter" idx="11"/>
          </p:nvPr>
        </p:nvSpPr>
        <p:spPr>
          <a:xfrm>
            <a:off x="414338" y="1749425"/>
            <a:ext cx="5475288" cy="4401993"/>
          </a:xfrm>
        </p:spPr>
        <p:txBody>
          <a:bodyPr/>
          <a:lstStyle/>
          <a:p>
            <a:pPr marL="0" indent="0" eaLnBrk="1" fontAlgn="auto" hangingPunct="1">
              <a:lnSpc>
                <a:spcPct val="100000"/>
              </a:lnSpc>
              <a:spcBef>
                <a:spcPts val="0"/>
              </a:spcBef>
              <a:spcAft>
                <a:spcPts val="0"/>
              </a:spcAft>
              <a:buNone/>
              <a:defRPr/>
            </a:pPr>
            <a:r>
              <a:rPr lang="en-US" dirty="0">
                <a:solidFill>
                  <a:srgbClr val="2C77CA"/>
                </a:solidFill>
                <a:latin typeface="Arial" panose="020B0604020202020204" pitchFamily="34" charset="0"/>
                <a:cs typeface="Arial" panose="020B0604020202020204" pitchFamily="34" charset="0"/>
              </a:rPr>
              <a:t>“the ADA [Americans with Disabilities Act] applied to Domino’s website and app because the Act mandates that places of public accommodation, like Domino’s, provide auxiliary aids and services to make visual materials available to individuals who are blind.”</a:t>
            </a:r>
          </a:p>
        </p:txBody>
      </p:sp>
      <p:pic>
        <p:nvPicPr>
          <p:cNvPr id="14340" name="Picture 5" descr="Top angle view of a pizza box, a tissue paper, and plate with two pizza slices placed on a table top.">
            <a:extLst>
              <a:ext uri="{FF2B5EF4-FFF2-40B4-BE49-F238E27FC236}">
                <a16:creationId xmlns:a16="http://schemas.microsoft.com/office/drawing/2014/main" id="{4D9CAEDE-A1BD-4A18-B7F7-60B7BC6A61DC}"/>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l="1141" r="2" b="2"/>
          <a:stretch>
            <a:fillRect/>
          </a:stretch>
        </p:blipFill>
        <p:spPr bwMode="auto">
          <a:xfrm>
            <a:off x="6051550" y="1928813"/>
            <a:ext cx="51562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6398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00" y="769050"/>
            <a:ext cx="10515600" cy="703708"/>
          </a:xfrm>
        </p:spPr>
        <p:txBody>
          <a:bodyPr/>
          <a:lstStyle/>
          <a:p>
            <a:pPr eaLnBrk="1" hangingPunct="1">
              <a:lnSpc>
                <a:spcPct val="100000"/>
              </a:lnSpc>
            </a:pPr>
            <a:r>
              <a:rPr lang="en-US" altLang="en-US" b="1" dirty="0">
                <a:solidFill>
                  <a:schemeClr val="bg1"/>
                </a:solidFill>
                <a:latin typeface="Arial" panose="020B0604020202020204" pitchFamily="34" charset="0"/>
                <a:cs typeface="Arial" panose="020B0604020202020204" pitchFamily="34" charset="0"/>
              </a:rPr>
              <a:t>Good News!</a:t>
            </a:r>
          </a:p>
        </p:txBody>
      </p:sp>
      <p:sp>
        <p:nvSpPr>
          <p:cNvPr id="3" name="Content Placeholder 2"/>
          <p:cNvSpPr>
            <a:spLocks noGrp="1"/>
          </p:cNvSpPr>
          <p:nvPr>
            <p:ph sz="quarter" idx="11"/>
          </p:nvPr>
        </p:nvSpPr>
        <p:spPr>
          <a:xfrm>
            <a:off x="653142" y="1650669"/>
            <a:ext cx="10747169" cy="4785757"/>
          </a:xfrm>
        </p:spPr>
        <p:txBody>
          <a:bodyPr/>
          <a:lstStyle/>
          <a:p>
            <a:pPr eaLnBrk="1" hangingPunct="1">
              <a:lnSpc>
                <a:spcPct val="70000"/>
              </a:lnSpc>
              <a:spcAft>
                <a:spcPts val="2800"/>
              </a:spcAft>
              <a:buClr>
                <a:srgbClr val="2860A4"/>
              </a:buClr>
              <a:defRPr/>
            </a:pPr>
            <a:r>
              <a:rPr lang="en-US" altLang="en-US" sz="2600" dirty="0">
                <a:solidFill>
                  <a:srgbClr val="2C77CA"/>
                </a:solidFill>
                <a:latin typeface="Arial" panose="020B0604020202020204" pitchFamily="34" charset="0"/>
                <a:cs typeface="Arial" panose="020B0604020202020204" pitchFamily="34" charset="0"/>
              </a:rPr>
              <a:t>There’s a huge upside to accessibility in a large untapped market that can be reached when ability is considered. 1 in 4 adults in America have a disability and they have spending power. </a:t>
            </a:r>
          </a:p>
          <a:p>
            <a:pPr eaLnBrk="1" hangingPunct="1">
              <a:lnSpc>
                <a:spcPct val="70000"/>
              </a:lnSpc>
              <a:spcAft>
                <a:spcPts val="2800"/>
              </a:spcAft>
              <a:buClr>
                <a:srgbClr val="2860A4"/>
              </a:buClr>
              <a:defRPr/>
            </a:pPr>
            <a:r>
              <a:rPr lang="en-US" altLang="en-US" sz="2600" dirty="0">
                <a:solidFill>
                  <a:srgbClr val="2C77CA"/>
                </a:solidFill>
                <a:latin typeface="Arial" panose="020B0604020202020204" pitchFamily="34" charset="0"/>
                <a:cs typeface="Arial" panose="020B0604020202020204" pitchFamily="34" charset="0"/>
              </a:rPr>
              <a:t>Enhancing the website for most companies is more cost efficient and timely than changing physical attributes of their stores</a:t>
            </a:r>
          </a:p>
          <a:p>
            <a:pPr eaLnBrk="1" hangingPunct="1">
              <a:lnSpc>
                <a:spcPct val="70000"/>
              </a:lnSpc>
              <a:spcAft>
                <a:spcPts val="2800"/>
              </a:spcAft>
              <a:buClr>
                <a:srgbClr val="2860A4"/>
              </a:buClr>
              <a:defRPr/>
            </a:pPr>
            <a:r>
              <a:rPr lang="en-US" altLang="en-US" sz="2600" dirty="0">
                <a:solidFill>
                  <a:srgbClr val="2C77CA"/>
                </a:solidFill>
                <a:latin typeface="Arial" panose="020B0604020202020204" pitchFamily="34" charset="0"/>
                <a:cs typeface="Arial" panose="020B0604020202020204" pitchFamily="34" charset="0"/>
              </a:rPr>
              <a:t>As we become more educated as a society coding for accessibility will be normal practice</a:t>
            </a:r>
          </a:p>
          <a:p>
            <a:pPr eaLnBrk="1" hangingPunct="1">
              <a:lnSpc>
                <a:spcPct val="70000"/>
              </a:lnSpc>
              <a:spcAft>
                <a:spcPts val="2800"/>
              </a:spcAft>
              <a:buClr>
                <a:srgbClr val="2860A4"/>
              </a:buClr>
              <a:defRPr/>
            </a:pPr>
            <a:r>
              <a:rPr lang="en-US" altLang="en-US" sz="2600" dirty="0">
                <a:solidFill>
                  <a:srgbClr val="2C77CA"/>
                </a:solidFill>
                <a:latin typeface="Arial" panose="020B0604020202020204" pitchFamily="34" charset="0"/>
                <a:cs typeface="Arial" panose="020B0604020202020204" pitchFamily="34" charset="0"/>
              </a:rPr>
              <a:t>March 2022, the Department of Justice (</a:t>
            </a:r>
            <a:r>
              <a:rPr lang="en-US" altLang="en-US" sz="2600" dirty="0" err="1">
                <a:solidFill>
                  <a:srgbClr val="2C77CA"/>
                </a:solidFill>
                <a:latin typeface="Arial" panose="020B0604020202020204" pitchFamily="34" charset="0"/>
                <a:cs typeface="Arial" panose="020B0604020202020204" pitchFamily="34" charset="0"/>
              </a:rPr>
              <a:t>DoJ</a:t>
            </a:r>
            <a:r>
              <a:rPr lang="en-US" altLang="en-US" sz="2600" dirty="0">
                <a:solidFill>
                  <a:srgbClr val="2C77CA"/>
                </a:solidFill>
                <a:latin typeface="Arial" panose="020B0604020202020204" pitchFamily="34" charset="0"/>
                <a:cs typeface="Arial" panose="020B0604020202020204" pitchFamily="34" charset="0"/>
              </a:rPr>
              <a:t>) had published guidance on how state and local governments(Title II) &amp; businesses that are open to the public(Title III) can make sure their websites are accessible to people with disabilities inline with ADA’s requirements. </a:t>
            </a:r>
          </a:p>
        </p:txBody>
      </p:sp>
    </p:spTree>
    <p:extLst>
      <p:ext uri="{BB962C8B-B14F-4D97-AF65-F5344CB8AC3E}">
        <p14:creationId xmlns:p14="http://schemas.microsoft.com/office/powerpoint/2010/main" val="418823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00" y="769050"/>
            <a:ext cx="5502935" cy="703708"/>
          </a:xfrm>
        </p:spPr>
        <p:txBody>
          <a:bodyPr/>
          <a:lstStyle/>
          <a:p>
            <a:pPr eaLnBrk="1" hangingPunct="1">
              <a:lnSpc>
                <a:spcPct val="100000"/>
              </a:lnSpc>
            </a:pPr>
            <a:r>
              <a:rPr lang="en-US" altLang="en-US" b="1" dirty="0">
                <a:solidFill>
                  <a:schemeClr val="bg1"/>
                </a:solidFill>
                <a:latin typeface="Arial" panose="020B0604020202020204" pitchFamily="34" charset="0"/>
                <a:cs typeface="Arial" panose="020B0604020202020204" pitchFamily="34" charset="0"/>
              </a:rPr>
              <a:t>What is WCAG?</a:t>
            </a:r>
          </a:p>
        </p:txBody>
      </p:sp>
      <p:sp>
        <p:nvSpPr>
          <p:cNvPr id="3" name="Content Placeholder 2"/>
          <p:cNvSpPr>
            <a:spLocks noGrp="1"/>
          </p:cNvSpPr>
          <p:nvPr>
            <p:ph sz="quarter" idx="11"/>
          </p:nvPr>
        </p:nvSpPr>
        <p:spPr>
          <a:xfrm>
            <a:off x="609599" y="1757364"/>
            <a:ext cx="10964864" cy="1077912"/>
          </a:xfrm>
        </p:spPr>
        <p:txBody>
          <a:bodyPr/>
          <a:lstStyle/>
          <a:p>
            <a:pPr marL="0" indent="0" eaLnBrk="1" fontAlgn="auto" hangingPunct="1">
              <a:lnSpc>
                <a:spcPct val="100000"/>
              </a:lnSpc>
              <a:spcBef>
                <a:spcPts val="0"/>
              </a:spcBef>
              <a:spcAft>
                <a:spcPts val="0"/>
              </a:spcAft>
              <a:buNone/>
              <a:defRPr/>
            </a:pPr>
            <a:r>
              <a:rPr lang="en-US" sz="3200" dirty="0">
                <a:solidFill>
                  <a:srgbClr val="2C77CA"/>
                </a:solidFill>
                <a:latin typeface="Arial" panose="020B0604020202020204" pitchFamily="34" charset="0"/>
                <a:cs typeface="Arial" panose="020B0604020202020204" pitchFamily="34" charset="0"/>
              </a:rPr>
              <a:t>Web Content Accessibility Guidelines – Standard on how to develop for web content for accessibility. </a:t>
            </a:r>
          </a:p>
        </p:txBody>
      </p:sp>
      <p:sp>
        <p:nvSpPr>
          <p:cNvPr id="4" name="Content Placeholder 3"/>
          <p:cNvSpPr>
            <a:spLocks noGrp="1"/>
          </p:cNvSpPr>
          <p:nvPr>
            <p:ph sz="quarter" idx="12"/>
          </p:nvPr>
        </p:nvSpPr>
        <p:spPr>
          <a:xfrm>
            <a:off x="1567544" y="3135087"/>
            <a:ext cx="3978233" cy="1615043"/>
          </a:xfrm>
        </p:spPr>
        <p:txBody>
          <a:bodyPr/>
          <a:lstStyle/>
          <a:p>
            <a:pPr eaLnBrk="1" hangingPunct="1">
              <a:buClr>
                <a:srgbClr val="2860A4"/>
              </a:buClr>
              <a:defRPr/>
            </a:pPr>
            <a:r>
              <a:rPr lang="en-US" altLang="en-US" sz="3200" dirty="0">
                <a:solidFill>
                  <a:srgbClr val="2C77CA"/>
                </a:solidFill>
                <a:latin typeface="Arial" panose="020B0604020202020204" pitchFamily="34" charset="0"/>
                <a:cs typeface="Arial" panose="020B0604020202020204" pitchFamily="34" charset="0"/>
              </a:rPr>
              <a:t>Testing</a:t>
            </a:r>
          </a:p>
          <a:p>
            <a:pPr marL="914400" lvl="1" indent="-457200" eaLnBrk="1" hangingPunct="1">
              <a:buClr>
                <a:srgbClr val="2860A4"/>
              </a:buClr>
              <a:buFont typeface="Wingdings" panose="05000000000000000000" pitchFamily="2" charset="2"/>
              <a:buChar char="q"/>
              <a:defRPr/>
            </a:pPr>
            <a:r>
              <a:rPr lang="en-US" altLang="en-US" sz="3200" dirty="0">
                <a:solidFill>
                  <a:srgbClr val="2C77CA"/>
                </a:solidFill>
                <a:cs typeface="Arial" panose="020B0604020202020204" pitchFamily="34" charset="0"/>
              </a:rPr>
              <a:t>Automated</a:t>
            </a:r>
          </a:p>
          <a:p>
            <a:pPr marL="914400" lvl="1" indent="-457200" eaLnBrk="1" hangingPunct="1">
              <a:buClr>
                <a:srgbClr val="2860A4"/>
              </a:buClr>
              <a:buFont typeface="Wingdings" panose="05000000000000000000" pitchFamily="2" charset="2"/>
              <a:buChar char="q"/>
              <a:defRPr/>
            </a:pPr>
            <a:r>
              <a:rPr lang="en-US" altLang="en-US" sz="3200" dirty="0">
                <a:solidFill>
                  <a:srgbClr val="2C77CA"/>
                </a:solidFill>
                <a:cs typeface="Arial" panose="020B0604020202020204" pitchFamily="34" charset="0"/>
              </a:rPr>
              <a:t>Manual</a:t>
            </a:r>
          </a:p>
        </p:txBody>
      </p:sp>
      <p:sp>
        <p:nvSpPr>
          <p:cNvPr id="6" name="Content Placeholder 5"/>
          <p:cNvSpPr>
            <a:spLocks noGrp="1"/>
          </p:cNvSpPr>
          <p:nvPr>
            <p:ph sz="quarter" idx="13"/>
          </p:nvPr>
        </p:nvSpPr>
        <p:spPr>
          <a:xfrm>
            <a:off x="1567543" y="5201390"/>
            <a:ext cx="4528457" cy="617517"/>
          </a:xfrm>
        </p:spPr>
        <p:txBody>
          <a:bodyPr/>
          <a:lstStyle/>
          <a:p>
            <a:pPr eaLnBrk="1" hangingPunct="1">
              <a:buClr>
                <a:srgbClr val="2860A4"/>
              </a:buClr>
              <a:defRPr/>
            </a:pPr>
            <a:r>
              <a:rPr lang="en-US" altLang="en-US" sz="3200" dirty="0">
                <a:solidFill>
                  <a:srgbClr val="2C77CA"/>
                </a:solidFill>
                <a:latin typeface="Arial" panose="020B0604020202020204" pitchFamily="34" charset="0"/>
                <a:cs typeface="Arial" panose="020B0604020202020204" pitchFamily="34" charset="0"/>
              </a:rPr>
              <a:t>Remediation/Fixing</a:t>
            </a:r>
          </a:p>
        </p:txBody>
      </p:sp>
    </p:spTree>
    <p:extLst>
      <p:ext uri="{BB962C8B-B14F-4D97-AF65-F5344CB8AC3E}">
        <p14:creationId xmlns:p14="http://schemas.microsoft.com/office/powerpoint/2010/main" val="918520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E0501BD-56A9-405D-8D5B-65856C319CE2}"/>
              </a:ext>
            </a:extLst>
          </p:cNvPr>
          <p:cNvSpPr>
            <a:spLocks noGrp="1"/>
          </p:cNvSpPr>
          <p:nvPr>
            <p:ph type="ctrTitle"/>
          </p:nvPr>
        </p:nvSpPr>
        <p:spPr>
          <a:xfrm>
            <a:off x="984567" y="2872581"/>
            <a:ext cx="10222865" cy="1112837"/>
          </a:xfrm>
        </p:spPr>
        <p:txBody>
          <a:bodyPr>
            <a:normAutofit/>
          </a:bodyPr>
          <a:lstStyle/>
          <a:p>
            <a:pPr algn="ctr" eaLnBrk="1" hangingPunct="1">
              <a:defRPr/>
            </a:pPr>
            <a:r>
              <a:rPr lang="en-US" dirty="0"/>
              <a:t>Document Accessibility</a:t>
            </a:r>
            <a:endParaRPr lang="en-US" altLang="en-US" dirty="0"/>
          </a:p>
        </p:txBody>
      </p:sp>
    </p:spTree>
    <p:extLst>
      <p:ext uri="{BB962C8B-B14F-4D97-AF65-F5344CB8AC3E}">
        <p14:creationId xmlns:p14="http://schemas.microsoft.com/office/powerpoint/2010/main" val="113580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00" y="769050"/>
            <a:ext cx="10515600" cy="703708"/>
          </a:xfrm>
        </p:spPr>
        <p:txBody>
          <a:bodyPr/>
          <a:lstStyle/>
          <a:p>
            <a:pPr eaLnBrk="1" hangingPunct="1">
              <a:lnSpc>
                <a:spcPct val="100000"/>
              </a:lnSpc>
            </a:pPr>
            <a:r>
              <a:rPr lang="en-US" altLang="en-US" b="1" dirty="0">
                <a:solidFill>
                  <a:schemeClr val="bg1"/>
                </a:solidFill>
                <a:latin typeface="Arial" panose="020B0604020202020204" pitchFamily="34" charset="0"/>
                <a:cs typeface="Arial" panose="020B0604020202020204" pitchFamily="34" charset="0"/>
              </a:rPr>
              <a:t>Document Accessibility </a:t>
            </a:r>
          </a:p>
        </p:txBody>
      </p:sp>
      <p:sp>
        <p:nvSpPr>
          <p:cNvPr id="3" name="Content Placeholder 2"/>
          <p:cNvSpPr>
            <a:spLocks noGrp="1"/>
          </p:cNvSpPr>
          <p:nvPr>
            <p:ph sz="quarter" idx="11"/>
          </p:nvPr>
        </p:nvSpPr>
        <p:spPr>
          <a:xfrm>
            <a:off x="653143" y="2149434"/>
            <a:ext cx="10202182" cy="3372592"/>
          </a:xfrm>
        </p:spPr>
        <p:txBody>
          <a:bodyPr/>
          <a:lstStyle/>
          <a:p>
            <a:pPr eaLnBrk="1" hangingPunct="1">
              <a:spcAft>
                <a:spcPts val="4800"/>
              </a:spcAft>
              <a:buClr>
                <a:srgbClr val="2860A4"/>
              </a:buClr>
              <a:defRPr/>
            </a:pPr>
            <a:r>
              <a:rPr lang="en-US" altLang="en-US" sz="3600" dirty="0">
                <a:solidFill>
                  <a:srgbClr val="2C77CA"/>
                </a:solidFill>
                <a:latin typeface="Arial" panose="020B0604020202020204" pitchFamily="34" charset="0"/>
                <a:cs typeface="Arial" panose="020B0604020202020204" pitchFamily="34" charset="0"/>
              </a:rPr>
              <a:t>What is Document Accessibility</a:t>
            </a:r>
          </a:p>
          <a:p>
            <a:pPr eaLnBrk="1" hangingPunct="1">
              <a:spcAft>
                <a:spcPts val="4800"/>
              </a:spcAft>
              <a:buClr>
                <a:srgbClr val="2860A4"/>
              </a:buClr>
              <a:defRPr/>
            </a:pPr>
            <a:r>
              <a:rPr lang="en-US" altLang="en-US" sz="3600" dirty="0">
                <a:solidFill>
                  <a:srgbClr val="2C77CA"/>
                </a:solidFill>
                <a:latin typeface="Arial" panose="020B0604020202020204" pitchFamily="34" charset="0"/>
                <a:cs typeface="Arial" panose="020B0604020202020204" pitchFamily="34" charset="0"/>
              </a:rPr>
              <a:t>How is it Accomplished</a:t>
            </a:r>
          </a:p>
          <a:p>
            <a:pPr eaLnBrk="1" hangingPunct="1">
              <a:spcAft>
                <a:spcPts val="4200"/>
              </a:spcAft>
              <a:buClr>
                <a:srgbClr val="2860A4"/>
              </a:buClr>
              <a:defRPr/>
            </a:pPr>
            <a:r>
              <a:rPr lang="en-US" altLang="en-US" sz="3600" dirty="0">
                <a:solidFill>
                  <a:srgbClr val="2C77CA"/>
                </a:solidFill>
                <a:latin typeface="Arial" panose="020B0604020202020204" pitchFamily="34" charset="0"/>
                <a:cs typeface="Arial" panose="020B0604020202020204" pitchFamily="34" charset="0"/>
              </a:rPr>
              <a:t>Why is it Important?</a:t>
            </a:r>
          </a:p>
        </p:txBody>
      </p:sp>
    </p:spTree>
    <p:extLst>
      <p:ext uri="{BB962C8B-B14F-4D97-AF65-F5344CB8AC3E}">
        <p14:creationId xmlns:p14="http://schemas.microsoft.com/office/powerpoint/2010/main" val="4246419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596" y="679403"/>
            <a:ext cx="11739563" cy="888355"/>
          </a:xfrm>
        </p:spPr>
        <p:txBody>
          <a:bodyPr/>
          <a:lstStyle/>
          <a:p>
            <a:pPr eaLnBrk="1" hangingPunct="1">
              <a:lnSpc>
                <a:spcPct val="100000"/>
              </a:lnSpc>
            </a:pPr>
            <a:r>
              <a:rPr lang="en-US" altLang="en-US" b="1" dirty="0">
                <a:solidFill>
                  <a:schemeClr val="bg1"/>
                </a:solidFill>
                <a:latin typeface="Arial" panose="020B0604020202020204" pitchFamily="34" charset="0"/>
                <a:cs typeface="Arial" panose="020B0604020202020204" pitchFamily="34" charset="0"/>
              </a:rPr>
              <a:t>Types of Documents Should be Accessible</a:t>
            </a:r>
          </a:p>
        </p:txBody>
      </p:sp>
      <p:sp>
        <p:nvSpPr>
          <p:cNvPr id="3" name="Content Placeholder 2"/>
          <p:cNvSpPr>
            <a:spLocks noGrp="1"/>
          </p:cNvSpPr>
          <p:nvPr>
            <p:ph sz="quarter" idx="11"/>
          </p:nvPr>
        </p:nvSpPr>
        <p:spPr>
          <a:xfrm>
            <a:off x="660359" y="1936894"/>
            <a:ext cx="6084826" cy="4072019"/>
          </a:xfrm>
        </p:spPr>
        <p:txBody>
          <a:bodyPr/>
          <a:lstStyle/>
          <a:p>
            <a:pPr marL="1028700" lvl="1" indent="-571500" eaLnBrk="1" hangingPunct="1">
              <a:spcBef>
                <a:spcPts val="1200"/>
              </a:spcBef>
              <a:spcAft>
                <a:spcPts val="600"/>
              </a:spcAft>
              <a:buClr>
                <a:srgbClr val="2860A4"/>
              </a:buClr>
              <a:defRPr/>
            </a:pPr>
            <a:r>
              <a:rPr lang="en-US" altLang="en-US" sz="3200" dirty="0">
                <a:solidFill>
                  <a:srgbClr val="2C77CA"/>
                </a:solidFill>
              </a:rPr>
              <a:t>Employee Handbooks</a:t>
            </a:r>
          </a:p>
          <a:p>
            <a:pPr marL="1028700" lvl="1" indent="-571500" eaLnBrk="1" hangingPunct="1">
              <a:spcBef>
                <a:spcPts val="1200"/>
              </a:spcBef>
              <a:spcAft>
                <a:spcPts val="600"/>
              </a:spcAft>
              <a:buClr>
                <a:srgbClr val="2860A4"/>
              </a:buClr>
              <a:defRPr/>
            </a:pPr>
            <a:r>
              <a:rPr lang="en-US" altLang="en-US" sz="3200" dirty="0">
                <a:solidFill>
                  <a:srgbClr val="2C77CA"/>
                </a:solidFill>
              </a:rPr>
              <a:t>Job Applications</a:t>
            </a:r>
          </a:p>
          <a:p>
            <a:pPr marL="1028700" lvl="1" indent="-571500" eaLnBrk="1" hangingPunct="1">
              <a:spcBef>
                <a:spcPts val="1200"/>
              </a:spcBef>
              <a:spcAft>
                <a:spcPts val="600"/>
              </a:spcAft>
              <a:buClr>
                <a:srgbClr val="2860A4"/>
              </a:buClr>
              <a:defRPr/>
            </a:pPr>
            <a:r>
              <a:rPr lang="en-US" altLang="en-US" sz="3200" dirty="0">
                <a:solidFill>
                  <a:srgbClr val="2C77CA"/>
                </a:solidFill>
              </a:rPr>
              <a:t>New/Legacy Documents</a:t>
            </a:r>
          </a:p>
          <a:p>
            <a:pPr marL="1028700" lvl="1" indent="-571500" eaLnBrk="1" hangingPunct="1">
              <a:spcBef>
                <a:spcPts val="1200"/>
              </a:spcBef>
              <a:spcAft>
                <a:spcPts val="600"/>
              </a:spcAft>
              <a:buClr>
                <a:srgbClr val="2860A4"/>
              </a:buClr>
              <a:defRPr/>
            </a:pPr>
            <a:r>
              <a:rPr lang="en-US" altLang="en-US" sz="3200" dirty="0">
                <a:solidFill>
                  <a:srgbClr val="2C77CA"/>
                </a:solidFill>
              </a:rPr>
              <a:t>Training Materials</a:t>
            </a:r>
          </a:p>
          <a:p>
            <a:pPr marL="1028700" lvl="1" indent="-571500" eaLnBrk="1" hangingPunct="1">
              <a:spcBef>
                <a:spcPts val="1200"/>
              </a:spcBef>
              <a:spcAft>
                <a:spcPts val="600"/>
              </a:spcAft>
              <a:buClr>
                <a:srgbClr val="2860A4"/>
              </a:buClr>
              <a:defRPr/>
            </a:pPr>
            <a:r>
              <a:rPr lang="en-US" altLang="en-US" sz="3200" dirty="0">
                <a:solidFill>
                  <a:srgbClr val="2C77CA"/>
                </a:solidFill>
              </a:rPr>
              <a:t>Student Worksheets</a:t>
            </a:r>
          </a:p>
          <a:p>
            <a:pPr marL="1028700" lvl="1" indent="-571500" eaLnBrk="1" hangingPunct="1">
              <a:spcBef>
                <a:spcPts val="1200"/>
              </a:spcBef>
              <a:spcAft>
                <a:spcPts val="600"/>
              </a:spcAft>
              <a:buClr>
                <a:srgbClr val="2860A4"/>
              </a:buClr>
              <a:defRPr/>
            </a:pPr>
            <a:r>
              <a:rPr lang="en-US" altLang="en-US" sz="3200" dirty="0">
                <a:solidFill>
                  <a:srgbClr val="2C77CA"/>
                </a:solidFill>
              </a:rPr>
              <a:t>Bank Loan Applications</a:t>
            </a:r>
          </a:p>
        </p:txBody>
      </p:sp>
    </p:spTree>
    <p:extLst>
      <p:ext uri="{BB962C8B-B14F-4D97-AF65-F5344CB8AC3E}">
        <p14:creationId xmlns:p14="http://schemas.microsoft.com/office/powerpoint/2010/main" val="1843802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598" y="769050"/>
            <a:ext cx="10515600" cy="703708"/>
          </a:xfrm>
        </p:spPr>
        <p:txBody>
          <a:bodyPr/>
          <a:lstStyle/>
          <a:p>
            <a:pPr eaLnBrk="1" hangingPunct="1">
              <a:lnSpc>
                <a:spcPct val="100000"/>
              </a:lnSpc>
            </a:pPr>
            <a:r>
              <a:rPr lang="en-US" altLang="en-US" b="1" dirty="0">
                <a:solidFill>
                  <a:schemeClr val="bg1"/>
                </a:solidFill>
                <a:latin typeface="Arial" panose="020B0604020202020204" pitchFamily="34" charset="0"/>
                <a:cs typeface="Arial" panose="020B0604020202020204" pitchFamily="34" charset="0"/>
              </a:rPr>
              <a:t>What is Document Accessibility?</a:t>
            </a:r>
          </a:p>
        </p:txBody>
      </p:sp>
      <p:sp>
        <p:nvSpPr>
          <p:cNvPr id="3" name="Content Placeholder 2"/>
          <p:cNvSpPr>
            <a:spLocks noGrp="1"/>
          </p:cNvSpPr>
          <p:nvPr>
            <p:ph sz="quarter" idx="11"/>
          </p:nvPr>
        </p:nvSpPr>
        <p:spPr>
          <a:xfrm>
            <a:off x="653143" y="2125683"/>
            <a:ext cx="10202181" cy="3182587"/>
          </a:xfrm>
        </p:spPr>
        <p:txBody>
          <a:bodyPr/>
          <a:lstStyle/>
          <a:p>
            <a:pPr eaLnBrk="1" hangingPunct="1">
              <a:lnSpc>
                <a:spcPct val="80000"/>
              </a:lnSpc>
              <a:spcAft>
                <a:spcPts val="4400"/>
              </a:spcAft>
              <a:buClr>
                <a:srgbClr val="2860A4"/>
              </a:buClr>
              <a:defRPr/>
            </a:pPr>
            <a:r>
              <a:rPr lang="en-US" altLang="en-US" sz="3300" dirty="0">
                <a:solidFill>
                  <a:srgbClr val="2C77CA"/>
                </a:solidFill>
                <a:latin typeface="Arial" panose="020B0604020202020204" pitchFamily="34" charset="0"/>
                <a:cs typeface="Arial" panose="020B0604020202020204" pitchFamily="34" charset="0"/>
              </a:rPr>
              <a:t>Headings are marked</a:t>
            </a:r>
          </a:p>
          <a:p>
            <a:pPr eaLnBrk="1" hangingPunct="1">
              <a:lnSpc>
                <a:spcPct val="80000"/>
              </a:lnSpc>
              <a:spcAft>
                <a:spcPts val="4200"/>
              </a:spcAft>
              <a:buClr>
                <a:srgbClr val="2860A4"/>
              </a:buClr>
              <a:defRPr/>
            </a:pPr>
            <a:r>
              <a:rPr lang="en-US" altLang="en-US" sz="3300" dirty="0">
                <a:solidFill>
                  <a:srgbClr val="2C77CA"/>
                </a:solidFill>
                <a:latin typeface="Arial" panose="020B0604020202020204" pitchFamily="34" charset="0"/>
                <a:cs typeface="Arial" panose="020B0604020202020204" pitchFamily="34" charset="0"/>
              </a:rPr>
              <a:t>Photos and graphics are tagged (alternative text description)</a:t>
            </a:r>
          </a:p>
          <a:p>
            <a:pPr eaLnBrk="1" hangingPunct="1">
              <a:lnSpc>
                <a:spcPct val="80000"/>
              </a:lnSpc>
              <a:spcAft>
                <a:spcPts val="4800"/>
              </a:spcAft>
              <a:buClr>
                <a:srgbClr val="2860A4"/>
              </a:buClr>
              <a:defRPr/>
            </a:pPr>
            <a:r>
              <a:rPr lang="en-US" altLang="en-US" sz="3300" dirty="0">
                <a:solidFill>
                  <a:srgbClr val="2C77CA"/>
                </a:solidFill>
                <a:latin typeface="Arial" panose="020B0604020202020204" pitchFamily="34" charset="0"/>
                <a:cs typeface="Arial" panose="020B0604020202020204" pitchFamily="34" charset="0"/>
              </a:rPr>
              <a:t>Forms are generated with fillable fields</a:t>
            </a:r>
          </a:p>
        </p:txBody>
      </p:sp>
    </p:spTree>
    <p:extLst>
      <p:ext uri="{BB962C8B-B14F-4D97-AF65-F5344CB8AC3E}">
        <p14:creationId xmlns:p14="http://schemas.microsoft.com/office/powerpoint/2010/main" val="1727935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474" y="769050"/>
            <a:ext cx="10515600" cy="703708"/>
          </a:xfrm>
        </p:spPr>
        <p:txBody>
          <a:bodyPr/>
          <a:lstStyle/>
          <a:p>
            <a:pPr eaLnBrk="1" hangingPunct="1">
              <a:lnSpc>
                <a:spcPct val="100000"/>
              </a:lnSpc>
            </a:pPr>
            <a:r>
              <a:rPr lang="en-US" altLang="en-US" b="1" dirty="0">
                <a:solidFill>
                  <a:schemeClr val="bg1"/>
                </a:solidFill>
                <a:latin typeface="Arial" panose="020B0604020202020204" pitchFamily="34" charset="0"/>
                <a:cs typeface="Arial" panose="020B0604020202020204" pitchFamily="34" charset="0"/>
              </a:rPr>
              <a:t>How is it Accomplished?</a:t>
            </a:r>
          </a:p>
        </p:txBody>
      </p:sp>
      <p:sp>
        <p:nvSpPr>
          <p:cNvPr id="3" name="Content Placeholder 2"/>
          <p:cNvSpPr>
            <a:spLocks noGrp="1"/>
          </p:cNvSpPr>
          <p:nvPr>
            <p:ph sz="quarter" idx="11"/>
          </p:nvPr>
        </p:nvSpPr>
        <p:spPr>
          <a:xfrm>
            <a:off x="653144" y="1995054"/>
            <a:ext cx="5617028" cy="3823854"/>
          </a:xfrm>
        </p:spPr>
        <p:txBody>
          <a:bodyPr/>
          <a:lstStyle/>
          <a:p>
            <a:pPr eaLnBrk="1" hangingPunct="1">
              <a:spcAft>
                <a:spcPts val="600"/>
              </a:spcAft>
              <a:buClr>
                <a:srgbClr val="2860A4"/>
              </a:buClr>
            </a:pPr>
            <a:r>
              <a:rPr lang="en-US" altLang="en-US" sz="3200" dirty="0">
                <a:solidFill>
                  <a:srgbClr val="2C77CA"/>
                </a:solidFill>
                <a:latin typeface="Arial" panose="020B0604020202020204" pitchFamily="34" charset="0"/>
                <a:cs typeface="Arial" panose="020B0604020202020204" pitchFamily="34" charset="0"/>
              </a:rPr>
              <a:t>Document Authoring</a:t>
            </a:r>
          </a:p>
          <a:p>
            <a:pPr eaLnBrk="1" hangingPunct="1">
              <a:spcAft>
                <a:spcPts val="600"/>
              </a:spcAft>
              <a:buClr>
                <a:srgbClr val="2860A4"/>
              </a:buClr>
            </a:pPr>
            <a:r>
              <a:rPr lang="en-US" altLang="en-US" sz="3200" dirty="0">
                <a:solidFill>
                  <a:srgbClr val="2C77CA"/>
                </a:solidFill>
                <a:latin typeface="Arial" panose="020B0604020202020204" pitchFamily="34" charset="0"/>
                <a:cs typeface="Arial" panose="020B0604020202020204" pitchFamily="34" charset="0"/>
              </a:rPr>
              <a:t>Automated Checks</a:t>
            </a:r>
          </a:p>
          <a:p>
            <a:pPr eaLnBrk="1" hangingPunct="1">
              <a:spcAft>
                <a:spcPts val="600"/>
              </a:spcAft>
              <a:buClr>
                <a:srgbClr val="2860A4"/>
              </a:buClr>
            </a:pPr>
            <a:r>
              <a:rPr lang="en-US" altLang="en-US" sz="3200" dirty="0">
                <a:solidFill>
                  <a:srgbClr val="2C77CA"/>
                </a:solidFill>
                <a:latin typeface="Arial" panose="020B0604020202020204" pitchFamily="34" charset="0"/>
                <a:cs typeface="Arial" panose="020B0604020202020204" pitchFamily="34" charset="0"/>
              </a:rPr>
              <a:t>Manual Intervention</a:t>
            </a:r>
          </a:p>
          <a:p>
            <a:pPr eaLnBrk="1" hangingPunct="1">
              <a:spcAft>
                <a:spcPts val="600"/>
              </a:spcAft>
              <a:buClr>
                <a:srgbClr val="2860A4"/>
              </a:buClr>
            </a:pPr>
            <a:r>
              <a:rPr lang="en-US" altLang="en-US" sz="3200" dirty="0">
                <a:solidFill>
                  <a:srgbClr val="2C77CA"/>
                </a:solidFill>
                <a:latin typeface="Arial" panose="020B0604020202020204" pitchFamily="34" charset="0"/>
                <a:cs typeface="Arial" panose="020B0604020202020204" pitchFamily="34" charset="0"/>
              </a:rPr>
              <a:t>Quality Assurance</a:t>
            </a:r>
          </a:p>
          <a:p>
            <a:pPr eaLnBrk="1" hangingPunct="1">
              <a:spcAft>
                <a:spcPts val="600"/>
              </a:spcAft>
              <a:buClr>
                <a:srgbClr val="2860A4"/>
              </a:buClr>
            </a:pPr>
            <a:r>
              <a:rPr lang="en-US" altLang="en-US" sz="3200" dirty="0">
                <a:solidFill>
                  <a:srgbClr val="2C77CA"/>
                </a:solidFill>
                <a:latin typeface="Arial" panose="020B0604020202020204" pitchFamily="34" charset="0"/>
                <a:cs typeface="Arial" panose="020B0604020202020204" pitchFamily="34" charset="0"/>
              </a:rPr>
              <a:t>Delivery</a:t>
            </a:r>
          </a:p>
        </p:txBody>
      </p:sp>
    </p:spTree>
    <p:extLst>
      <p:ext uri="{BB962C8B-B14F-4D97-AF65-F5344CB8AC3E}">
        <p14:creationId xmlns:p14="http://schemas.microsoft.com/office/powerpoint/2010/main" val="126439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00" y="769050"/>
            <a:ext cx="10515600" cy="703708"/>
          </a:xfrm>
        </p:spPr>
        <p:txBody>
          <a:bodyPr/>
          <a:lstStyle/>
          <a:p>
            <a:pPr eaLnBrk="1" hangingPunct="1">
              <a:lnSpc>
                <a:spcPct val="100000"/>
              </a:lnSpc>
            </a:pPr>
            <a:r>
              <a:rPr lang="en-US" altLang="en-US" b="1" dirty="0">
                <a:solidFill>
                  <a:schemeClr val="bg1"/>
                </a:solidFill>
                <a:latin typeface="Arial" panose="020B0604020202020204" pitchFamily="34" charset="0"/>
                <a:cs typeface="Arial" panose="020B0604020202020204" pitchFamily="34" charset="0"/>
              </a:rPr>
              <a:t>Why is it Important?</a:t>
            </a:r>
          </a:p>
        </p:txBody>
      </p:sp>
      <p:sp>
        <p:nvSpPr>
          <p:cNvPr id="3" name="Content Placeholder 2"/>
          <p:cNvSpPr>
            <a:spLocks noGrp="1"/>
          </p:cNvSpPr>
          <p:nvPr>
            <p:ph sz="quarter" idx="11"/>
          </p:nvPr>
        </p:nvSpPr>
        <p:spPr>
          <a:xfrm>
            <a:off x="676894" y="2137558"/>
            <a:ext cx="10178431" cy="3135086"/>
          </a:xfrm>
        </p:spPr>
        <p:txBody>
          <a:bodyPr/>
          <a:lstStyle/>
          <a:p>
            <a:pPr eaLnBrk="1" hangingPunct="1">
              <a:spcBef>
                <a:spcPts val="600"/>
              </a:spcBef>
              <a:spcAft>
                <a:spcPts val="4200"/>
              </a:spcAft>
              <a:buClr>
                <a:srgbClr val="2860A4"/>
              </a:buClr>
            </a:pPr>
            <a:r>
              <a:rPr lang="en-US" altLang="en-US" sz="3200" dirty="0">
                <a:solidFill>
                  <a:srgbClr val="2C77CA"/>
                </a:solidFill>
                <a:latin typeface="Arial" panose="020B0604020202020204" pitchFamily="34" charset="0"/>
                <a:cs typeface="Arial" panose="020B0604020202020204" pitchFamily="34" charset="0"/>
              </a:rPr>
              <a:t>Legal Risk Perspective</a:t>
            </a:r>
          </a:p>
          <a:p>
            <a:pPr eaLnBrk="1" hangingPunct="1">
              <a:spcBef>
                <a:spcPts val="600"/>
              </a:spcBef>
              <a:spcAft>
                <a:spcPts val="4000"/>
              </a:spcAft>
              <a:buClr>
                <a:srgbClr val="2860A4"/>
              </a:buClr>
            </a:pPr>
            <a:r>
              <a:rPr lang="en-US" altLang="en-US" sz="3200" dirty="0">
                <a:solidFill>
                  <a:srgbClr val="2C77CA"/>
                </a:solidFill>
                <a:latin typeface="Arial" panose="020B0604020202020204" pitchFamily="34" charset="0"/>
                <a:cs typeface="Arial" panose="020B0604020202020204" pitchFamily="34" charset="0"/>
              </a:rPr>
              <a:t>Business Case Perspective</a:t>
            </a:r>
          </a:p>
          <a:p>
            <a:pPr eaLnBrk="1" hangingPunct="1">
              <a:spcBef>
                <a:spcPts val="600"/>
              </a:spcBef>
              <a:spcAft>
                <a:spcPts val="4400"/>
              </a:spcAft>
              <a:buClr>
                <a:srgbClr val="2860A4"/>
              </a:buClr>
            </a:pPr>
            <a:r>
              <a:rPr lang="en-US" altLang="en-US" sz="3200" dirty="0">
                <a:solidFill>
                  <a:srgbClr val="2C77CA"/>
                </a:solidFill>
                <a:latin typeface="Arial" panose="020B0604020202020204" pitchFamily="34" charset="0"/>
                <a:cs typeface="Arial" panose="020B0604020202020204" pitchFamily="34" charset="0"/>
              </a:rPr>
              <a:t>Social Inclusion Perspective</a:t>
            </a:r>
          </a:p>
        </p:txBody>
      </p:sp>
    </p:spTree>
    <p:extLst>
      <p:ext uri="{BB962C8B-B14F-4D97-AF65-F5344CB8AC3E}">
        <p14:creationId xmlns:p14="http://schemas.microsoft.com/office/powerpoint/2010/main" val="246556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00" y="769050"/>
            <a:ext cx="3555381" cy="703708"/>
          </a:xfrm>
        </p:spPr>
        <p:txBody>
          <a:bodyPr/>
          <a:lstStyle/>
          <a:p>
            <a:pPr eaLnBrk="1" hangingPunct="1">
              <a:lnSpc>
                <a:spcPct val="100000"/>
              </a:lnSpc>
            </a:pPr>
            <a:r>
              <a:rPr lang="en-US" altLang="en-US" b="1" dirty="0">
                <a:solidFill>
                  <a:schemeClr val="bg1"/>
                </a:solidFill>
                <a:latin typeface="Arial" panose="020B0604020202020204" pitchFamily="34" charset="0"/>
                <a:cs typeface="Arial" panose="020B0604020202020204" pitchFamily="34" charset="0"/>
              </a:rPr>
              <a:t>Legal Risk</a:t>
            </a:r>
          </a:p>
        </p:txBody>
      </p:sp>
      <p:sp>
        <p:nvSpPr>
          <p:cNvPr id="3" name="Content Placeholder 2"/>
          <p:cNvSpPr>
            <a:spLocks noGrp="1"/>
          </p:cNvSpPr>
          <p:nvPr>
            <p:ph sz="quarter" idx="11"/>
          </p:nvPr>
        </p:nvSpPr>
        <p:spPr>
          <a:xfrm>
            <a:off x="653144" y="2149434"/>
            <a:ext cx="10142806" cy="2873827"/>
          </a:xfrm>
        </p:spPr>
        <p:txBody>
          <a:bodyPr/>
          <a:lstStyle/>
          <a:p>
            <a:pPr eaLnBrk="1" hangingPunct="1">
              <a:spcBef>
                <a:spcPts val="600"/>
              </a:spcBef>
              <a:spcAft>
                <a:spcPts val="4200"/>
              </a:spcAft>
              <a:buClr>
                <a:srgbClr val="2860A4"/>
              </a:buClr>
            </a:pPr>
            <a:r>
              <a:rPr lang="en-US" altLang="en-US" sz="3200" dirty="0">
                <a:solidFill>
                  <a:srgbClr val="2C77CA"/>
                </a:solidFill>
                <a:latin typeface="Arial" panose="020B0604020202020204" pitchFamily="34" charset="0"/>
                <a:cs typeface="Arial" panose="020B0604020202020204" pitchFamily="34" charset="0"/>
              </a:rPr>
              <a:t>Americans with Disabilities Act (ADA)</a:t>
            </a:r>
          </a:p>
          <a:p>
            <a:pPr eaLnBrk="1" hangingPunct="1">
              <a:spcBef>
                <a:spcPts val="600"/>
              </a:spcBef>
              <a:spcAft>
                <a:spcPts val="4000"/>
              </a:spcAft>
              <a:buClr>
                <a:srgbClr val="2860A4"/>
              </a:buClr>
            </a:pPr>
            <a:r>
              <a:rPr lang="en-US" altLang="en-US" sz="3200" dirty="0">
                <a:solidFill>
                  <a:srgbClr val="2C77CA"/>
                </a:solidFill>
                <a:latin typeface="Arial" panose="020B0604020202020204" pitchFamily="34" charset="0"/>
                <a:cs typeface="Arial" panose="020B0604020202020204" pitchFamily="34" charset="0"/>
              </a:rPr>
              <a:t>Sections 508 of the Rehabilitation Act of 1973</a:t>
            </a:r>
          </a:p>
          <a:p>
            <a:pPr eaLnBrk="1" hangingPunct="1">
              <a:spcBef>
                <a:spcPts val="600"/>
              </a:spcBef>
              <a:spcAft>
                <a:spcPts val="4200"/>
              </a:spcAft>
              <a:buClr>
                <a:srgbClr val="2860A4"/>
              </a:buClr>
            </a:pPr>
            <a:r>
              <a:rPr lang="en-US" altLang="en-US" sz="3200" dirty="0">
                <a:solidFill>
                  <a:srgbClr val="2C77CA"/>
                </a:solidFill>
                <a:latin typeface="Arial" panose="020B0604020202020204" pitchFamily="34" charset="0"/>
                <a:cs typeface="Arial" panose="020B0604020202020204" pitchFamily="34" charset="0"/>
              </a:rPr>
              <a:t>WCAG 2.2 (Soon to be WCAG 3.0)</a:t>
            </a:r>
          </a:p>
        </p:txBody>
      </p:sp>
    </p:spTree>
    <p:extLst>
      <p:ext uri="{BB962C8B-B14F-4D97-AF65-F5344CB8AC3E}">
        <p14:creationId xmlns:p14="http://schemas.microsoft.com/office/powerpoint/2010/main" val="2763043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00" y="170945"/>
            <a:ext cx="10515600" cy="1325563"/>
          </a:xfrm>
        </p:spPr>
        <p:txBody>
          <a:bodyPr anchor="b"/>
          <a:lstStyle/>
          <a:p>
            <a:pPr eaLnBrk="1" hangingPunct="1">
              <a:lnSpc>
                <a:spcPct val="100000"/>
              </a:lnSpc>
            </a:pPr>
            <a:r>
              <a:rPr lang="en-US" altLang="en-US" b="1" dirty="0">
                <a:solidFill>
                  <a:schemeClr val="bg1"/>
                </a:solidFill>
                <a:latin typeface="Arial" panose="020B0604020202020204" pitchFamily="34" charset="0"/>
                <a:cs typeface="Arial" panose="020B0604020202020204" pitchFamily="34" charset="0"/>
              </a:rPr>
              <a:t>Today’s Speakers</a:t>
            </a:r>
          </a:p>
        </p:txBody>
      </p:sp>
      <p:pic>
        <p:nvPicPr>
          <p:cNvPr id="3" name="Picture 2" descr="Photograph of Mike Caprara.">
            <a:extLst>
              <a:ext uri="{FF2B5EF4-FFF2-40B4-BE49-F238E27FC236}">
                <a16:creationId xmlns:a16="http://schemas.microsoft.com/office/drawing/2014/main" id="{C765AA16-C4EC-4202-A8DB-B661A5EAB3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665" r="12740"/>
          <a:stretch/>
        </p:blipFill>
        <p:spPr>
          <a:xfrm>
            <a:off x="4765855" y="2136243"/>
            <a:ext cx="2660290" cy="2585513"/>
          </a:xfrm>
          <a:prstGeom prst="rect">
            <a:avLst/>
          </a:prstGeom>
        </p:spPr>
      </p:pic>
      <p:sp>
        <p:nvSpPr>
          <p:cNvPr id="5" name="Content Placeholder 4"/>
          <p:cNvSpPr>
            <a:spLocks noGrp="1"/>
          </p:cNvSpPr>
          <p:nvPr>
            <p:ph sz="quarter" idx="11"/>
          </p:nvPr>
        </p:nvSpPr>
        <p:spPr>
          <a:xfrm>
            <a:off x="4225635" y="4812652"/>
            <a:ext cx="3740728" cy="1311923"/>
          </a:xfrm>
        </p:spPr>
        <p:txBody>
          <a:bodyPr/>
          <a:lstStyle/>
          <a:p>
            <a:pPr algn="ctr" eaLnBrk="1" hangingPunct="1">
              <a:lnSpc>
                <a:spcPct val="100000"/>
              </a:lnSpc>
              <a:spcBef>
                <a:spcPts val="0"/>
              </a:spcBef>
              <a:buNone/>
              <a:defRPr/>
            </a:pPr>
            <a:r>
              <a:rPr lang="en-US" altLang="en-US" sz="2400" b="1" dirty="0">
                <a:solidFill>
                  <a:schemeClr val="accent5">
                    <a:lumMod val="75000"/>
                  </a:schemeClr>
                </a:solidFill>
                <a:latin typeface="Arial" panose="020B0604020202020204" pitchFamily="34" charset="0"/>
                <a:cs typeface="Arial" panose="020B0604020202020204" pitchFamily="34" charset="0"/>
              </a:rPr>
              <a:t>Mike </a:t>
            </a:r>
            <a:r>
              <a:rPr lang="en-US" altLang="en-US" sz="2400" b="1" dirty="0" err="1">
                <a:solidFill>
                  <a:schemeClr val="accent5">
                    <a:lumMod val="75000"/>
                  </a:schemeClr>
                </a:solidFill>
                <a:latin typeface="Arial" panose="020B0604020202020204" pitchFamily="34" charset="0"/>
                <a:cs typeface="Arial" panose="020B0604020202020204" pitchFamily="34" charset="0"/>
              </a:rPr>
              <a:t>Caprara</a:t>
            </a:r>
            <a:r>
              <a:rPr lang="en-US" altLang="en-US" sz="2400" dirty="0">
                <a:solidFill>
                  <a:schemeClr val="accent5">
                    <a:lumMod val="75000"/>
                  </a:schemeClr>
                </a:solidFill>
                <a:latin typeface="Arial" panose="020B0604020202020204" pitchFamily="34" charset="0"/>
                <a:cs typeface="Arial" panose="020B0604020202020204" pitchFamily="34" charset="0"/>
              </a:rPr>
              <a:t> </a:t>
            </a:r>
          </a:p>
          <a:p>
            <a:pPr algn="ctr" eaLnBrk="1" hangingPunct="1">
              <a:lnSpc>
                <a:spcPct val="100000"/>
              </a:lnSpc>
              <a:spcBef>
                <a:spcPts val="0"/>
              </a:spcBef>
              <a:buNone/>
              <a:defRPr/>
            </a:pPr>
            <a:r>
              <a:rPr lang="en-US" altLang="en-US" sz="2400" dirty="0">
                <a:solidFill>
                  <a:schemeClr val="accent5">
                    <a:lumMod val="75000"/>
                  </a:schemeClr>
                </a:solidFill>
                <a:latin typeface="Arial" panose="020B0604020202020204" pitchFamily="34" charset="0"/>
                <a:cs typeface="Arial" panose="020B0604020202020204" pitchFamily="34" charset="0"/>
              </a:rPr>
              <a:t>Chief Information Officer</a:t>
            </a:r>
          </a:p>
          <a:p>
            <a:pPr algn="ctr" eaLnBrk="1" hangingPunct="1">
              <a:lnSpc>
                <a:spcPct val="100000"/>
              </a:lnSpc>
              <a:spcBef>
                <a:spcPts val="0"/>
              </a:spcBef>
              <a:buNone/>
              <a:defRPr/>
            </a:pPr>
            <a:r>
              <a:rPr lang="en-US" altLang="en-US" sz="2400" dirty="0">
                <a:solidFill>
                  <a:schemeClr val="accent5">
                    <a:lumMod val="75000"/>
                  </a:schemeClr>
                </a:solidFill>
                <a:latin typeface="Arial" panose="020B0604020202020204" pitchFamily="34" charset="0"/>
                <a:cs typeface="Arial" panose="020B0604020202020204" pitchFamily="34" charset="0"/>
              </a:rPr>
              <a:t>The Viscardi Center</a:t>
            </a:r>
          </a:p>
        </p:txBody>
      </p:sp>
    </p:spTree>
    <p:extLst>
      <p:ext uri="{BB962C8B-B14F-4D97-AF65-F5344CB8AC3E}">
        <p14:creationId xmlns:p14="http://schemas.microsoft.com/office/powerpoint/2010/main" val="2233201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599" y="769051"/>
            <a:ext cx="5756275" cy="703708"/>
          </a:xfrm>
        </p:spPr>
        <p:txBody>
          <a:bodyPr/>
          <a:lstStyle/>
          <a:p>
            <a:pPr eaLnBrk="1" hangingPunct="1">
              <a:lnSpc>
                <a:spcPct val="100000"/>
              </a:lnSpc>
            </a:pPr>
            <a:r>
              <a:rPr lang="en-US" altLang="en-US" b="1" dirty="0">
                <a:solidFill>
                  <a:schemeClr val="bg1"/>
                </a:solidFill>
                <a:latin typeface="Arial" panose="020B0604020202020204" pitchFamily="34" charset="0"/>
                <a:cs typeface="Arial" panose="020B0604020202020204" pitchFamily="34" charset="0"/>
              </a:rPr>
              <a:t>Business Case</a:t>
            </a:r>
          </a:p>
        </p:txBody>
      </p:sp>
      <p:sp>
        <p:nvSpPr>
          <p:cNvPr id="3" name="Content Placeholder 2"/>
          <p:cNvSpPr>
            <a:spLocks noGrp="1"/>
          </p:cNvSpPr>
          <p:nvPr>
            <p:ph sz="quarter" idx="11"/>
          </p:nvPr>
        </p:nvSpPr>
        <p:spPr>
          <a:xfrm>
            <a:off x="665017" y="1663763"/>
            <a:ext cx="10082152" cy="1459447"/>
          </a:xfrm>
        </p:spPr>
        <p:txBody>
          <a:bodyPr/>
          <a:lstStyle/>
          <a:p>
            <a:pPr marL="0" indent="0" eaLnBrk="1" hangingPunct="1">
              <a:spcBef>
                <a:spcPts val="600"/>
              </a:spcBef>
              <a:buClr>
                <a:srgbClr val="2860A4"/>
              </a:buClr>
              <a:buNone/>
            </a:pPr>
            <a:r>
              <a:rPr lang="en-US" altLang="en-US" sz="3200" dirty="0">
                <a:solidFill>
                  <a:srgbClr val="2C77CA"/>
                </a:solidFill>
                <a:latin typeface="Arial" panose="020B0604020202020204" pitchFamily="34" charset="0"/>
                <a:cs typeface="Arial" panose="020B0604020202020204" pitchFamily="34" charset="0"/>
              </a:rPr>
              <a:t>In a new report on disability inclusion from </a:t>
            </a:r>
            <a:r>
              <a:rPr lang="en-US" altLang="en-US" sz="3200" dirty="0" err="1">
                <a:solidFill>
                  <a:srgbClr val="2C77CA"/>
                </a:solidFill>
                <a:latin typeface="Arial" panose="020B0604020202020204" pitchFamily="34" charset="0"/>
                <a:cs typeface="Arial" panose="020B0604020202020204" pitchFamily="34" charset="0"/>
              </a:rPr>
              <a:t>Disability:IN</a:t>
            </a:r>
            <a:r>
              <a:rPr lang="en-US" altLang="en-US" sz="3200" dirty="0">
                <a:solidFill>
                  <a:srgbClr val="2C77CA"/>
                </a:solidFill>
                <a:latin typeface="Arial" panose="020B0604020202020204" pitchFamily="34" charset="0"/>
                <a:cs typeface="Arial" panose="020B0604020202020204" pitchFamily="34" charset="0"/>
              </a:rPr>
              <a:t> and Accenture, companies that lead in disability inclusion report:</a:t>
            </a:r>
          </a:p>
        </p:txBody>
      </p:sp>
      <p:sp>
        <p:nvSpPr>
          <p:cNvPr id="6" name="Content Placeholder 5"/>
          <p:cNvSpPr>
            <a:spLocks noGrp="1"/>
          </p:cNvSpPr>
          <p:nvPr>
            <p:ph sz="quarter" idx="14"/>
          </p:nvPr>
        </p:nvSpPr>
        <p:spPr>
          <a:xfrm>
            <a:off x="665017" y="3562597"/>
            <a:ext cx="8277102" cy="2743200"/>
          </a:xfrm>
        </p:spPr>
        <p:txBody>
          <a:bodyPr/>
          <a:lstStyle/>
          <a:p>
            <a:pPr marL="1028700" lvl="1" indent="-571500" eaLnBrk="1" hangingPunct="1">
              <a:spcBef>
                <a:spcPts val="600"/>
              </a:spcBef>
              <a:spcAft>
                <a:spcPts val="4000"/>
              </a:spcAft>
            </a:pPr>
            <a:r>
              <a:rPr lang="en-US" altLang="en-US" sz="3200" dirty="0">
                <a:solidFill>
                  <a:srgbClr val="2C77CA"/>
                </a:solidFill>
              </a:rPr>
              <a:t>28% higher revenue</a:t>
            </a:r>
            <a:endParaRPr lang="en-US" altLang="en-US" sz="3200" dirty="0"/>
          </a:p>
          <a:p>
            <a:pPr marL="1028700" lvl="1" indent="-571500" eaLnBrk="1" hangingPunct="1">
              <a:spcBef>
                <a:spcPts val="600"/>
              </a:spcBef>
              <a:spcAft>
                <a:spcPts val="4000"/>
              </a:spcAft>
            </a:pPr>
            <a:r>
              <a:rPr lang="en-US" altLang="en-US" sz="3200" dirty="0">
                <a:solidFill>
                  <a:srgbClr val="2C77CA"/>
                </a:solidFill>
              </a:rPr>
              <a:t>2X higher net income</a:t>
            </a:r>
          </a:p>
          <a:p>
            <a:pPr marL="1028700" lvl="1" indent="-571500" eaLnBrk="1" hangingPunct="1">
              <a:spcBef>
                <a:spcPts val="600"/>
              </a:spcBef>
              <a:spcAft>
                <a:spcPts val="4000"/>
              </a:spcAft>
            </a:pPr>
            <a:r>
              <a:rPr lang="en-US" altLang="en-US" sz="3200" dirty="0">
                <a:solidFill>
                  <a:srgbClr val="2C77CA"/>
                </a:solidFill>
              </a:rPr>
              <a:t>30% better performance on profit margin</a:t>
            </a:r>
          </a:p>
        </p:txBody>
      </p:sp>
    </p:spTree>
    <p:extLst>
      <p:ext uri="{BB962C8B-B14F-4D97-AF65-F5344CB8AC3E}">
        <p14:creationId xmlns:p14="http://schemas.microsoft.com/office/powerpoint/2010/main" val="977097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599" y="769050"/>
            <a:ext cx="5839401" cy="703708"/>
          </a:xfrm>
        </p:spPr>
        <p:txBody>
          <a:bodyPr/>
          <a:lstStyle/>
          <a:p>
            <a:pPr eaLnBrk="1" hangingPunct="1">
              <a:lnSpc>
                <a:spcPct val="100000"/>
              </a:lnSpc>
            </a:pPr>
            <a:r>
              <a:rPr lang="en-US" altLang="en-US" b="1" dirty="0">
                <a:solidFill>
                  <a:schemeClr val="bg1"/>
                </a:solidFill>
                <a:latin typeface="Arial" panose="020B0604020202020204" pitchFamily="34" charset="0"/>
                <a:cs typeface="Arial" panose="020B0604020202020204" pitchFamily="34" charset="0"/>
              </a:rPr>
              <a:t>Social Inclusion </a:t>
            </a:r>
          </a:p>
        </p:txBody>
      </p:sp>
      <p:sp>
        <p:nvSpPr>
          <p:cNvPr id="3" name="Content Placeholder 2"/>
          <p:cNvSpPr>
            <a:spLocks noGrp="1"/>
          </p:cNvSpPr>
          <p:nvPr>
            <p:ph sz="quarter" idx="11"/>
          </p:nvPr>
        </p:nvSpPr>
        <p:spPr>
          <a:xfrm>
            <a:off x="636610" y="1758763"/>
            <a:ext cx="10728076" cy="4642038"/>
          </a:xfrm>
        </p:spPr>
        <p:txBody>
          <a:bodyPr/>
          <a:lstStyle/>
          <a:p>
            <a:pPr marL="0" indent="0">
              <a:lnSpc>
                <a:spcPct val="70000"/>
              </a:lnSpc>
              <a:spcAft>
                <a:spcPts val="3200"/>
              </a:spcAft>
              <a:buClr>
                <a:srgbClr val="2860A4"/>
              </a:buClr>
              <a:buFont typeface="Arial" panose="020B0604020202020204" pitchFamily="34" charset="0"/>
              <a:buNone/>
            </a:pPr>
            <a:r>
              <a:rPr lang="en-US" sz="3200" dirty="0">
                <a:solidFill>
                  <a:srgbClr val="2C77CA"/>
                </a:solidFill>
                <a:latin typeface="Arial" panose="020B0604020202020204" pitchFamily="34" charset="0"/>
                <a:cs typeface="Arial" panose="020B0604020202020204" pitchFamily="34" charset="0"/>
              </a:rPr>
              <a:t>Making digital environments accessible allows:</a:t>
            </a:r>
          </a:p>
          <a:p>
            <a:pPr marL="1028700" lvl="1" indent="-571500">
              <a:lnSpc>
                <a:spcPct val="70000"/>
              </a:lnSpc>
              <a:spcAft>
                <a:spcPts val="3200"/>
              </a:spcAft>
              <a:buClr>
                <a:srgbClr val="2860A4"/>
              </a:buClr>
            </a:pPr>
            <a:r>
              <a:rPr lang="en-US" sz="3000" dirty="0">
                <a:solidFill>
                  <a:srgbClr val="2C77CA"/>
                </a:solidFill>
                <a:cs typeface="Arial" panose="020B0604020202020204" pitchFamily="34" charset="0"/>
              </a:rPr>
              <a:t>Students of all ages to use eLearning applications and complete schoolwork independently</a:t>
            </a:r>
          </a:p>
          <a:p>
            <a:pPr marL="1028700" lvl="1" indent="-571500">
              <a:lnSpc>
                <a:spcPct val="70000"/>
              </a:lnSpc>
              <a:spcAft>
                <a:spcPts val="3200"/>
              </a:spcAft>
              <a:buClr>
                <a:srgbClr val="2860A4"/>
              </a:buClr>
            </a:pPr>
            <a:r>
              <a:rPr lang="en-US" sz="3000" dirty="0">
                <a:solidFill>
                  <a:srgbClr val="2C77CA"/>
                </a:solidFill>
                <a:cs typeface="Arial" panose="020B0604020202020204" pitchFamily="34" charset="0"/>
              </a:rPr>
              <a:t>Employees to operate internal documents and applications to conduct work and increase productivity</a:t>
            </a:r>
          </a:p>
          <a:p>
            <a:pPr marL="1028700" lvl="1" indent="-571500">
              <a:lnSpc>
                <a:spcPct val="70000"/>
              </a:lnSpc>
              <a:spcAft>
                <a:spcPts val="3200"/>
              </a:spcAft>
              <a:buClr>
                <a:srgbClr val="2860A4"/>
              </a:buClr>
            </a:pPr>
            <a:r>
              <a:rPr lang="en-US" sz="3000" dirty="0">
                <a:solidFill>
                  <a:srgbClr val="2C77CA"/>
                </a:solidFill>
                <a:cs typeface="Arial" panose="020B0604020202020204" pitchFamily="34" charset="0"/>
              </a:rPr>
              <a:t>Customers to navigate websites and apps to shop and use services</a:t>
            </a:r>
          </a:p>
          <a:p>
            <a:pPr marL="1028700" lvl="1" indent="-571500">
              <a:lnSpc>
                <a:spcPct val="70000"/>
              </a:lnSpc>
              <a:spcAft>
                <a:spcPts val="3200"/>
              </a:spcAft>
              <a:buClr>
                <a:srgbClr val="2860A4"/>
              </a:buClr>
            </a:pPr>
            <a:r>
              <a:rPr lang="en-US" sz="3000" dirty="0">
                <a:solidFill>
                  <a:srgbClr val="2C77CA"/>
                </a:solidFill>
                <a:cs typeface="Arial" panose="020B0604020202020204" pitchFamily="34" charset="0"/>
              </a:rPr>
              <a:t>Residents to actively participate in the community</a:t>
            </a:r>
          </a:p>
        </p:txBody>
      </p:sp>
    </p:spTree>
    <p:extLst>
      <p:ext uri="{BB962C8B-B14F-4D97-AF65-F5344CB8AC3E}">
        <p14:creationId xmlns:p14="http://schemas.microsoft.com/office/powerpoint/2010/main" val="2862580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E0501BD-56A9-405D-8D5B-65856C319CE2}"/>
              </a:ext>
            </a:extLst>
          </p:cNvPr>
          <p:cNvSpPr>
            <a:spLocks noGrp="1"/>
          </p:cNvSpPr>
          <p:nvPr>
            <p:ph type="ctrTitle"/>
          </p:nvPr>
        </p:nvSpPr>
        <p:spPr>
          <a:xfrm>
            <a:off x="700087" y="2872581"/>
            <a:ext cx="10791826" cy="1112837"/>
          </a:xfrm>
        </p:spPr>
        <p:txBody>
          <a:bodyPr>
            <a:normAutofit fontScale="90000"/>
          </a:bodyPr>
          <a:lstStyle/>
          <a:p>
            <a:pPr algn="ctr" eaLnBrk="1" hangingPunct="1">
              <a:defRPr/>
            </a:pPr>
            <a:r>
              <a:rPr lang="en-US" dirty="0"/>
              <a:t>Accessibility in Video and Audio Content</a:t>
            </a:r>
            <a:endParaRPr lang="en-US" altLang="en-US" dirty="0"/>
          </a:p>
        </p:txBody>
      </p:sp>
    </p:spTree>
    <p:extLst>
      <p:ext uri="{BB962C8B-B14F-4D97-AF65-F5344CB8AC3E}">
        <p14:creationId xmlns:p14="http://schemas.microsoft.com/office/powerpoint/2010/main" val="3398652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8" y="420326"/>
            <a:ext cx="11279188" cy="1325563"/>
          </a:xfrm>
        </p:spPr>
        <p:txBody>
          <a:bodyPr/>
          <a:lstStyle/>
          <a:p>
            <a:pPr eaLnBrk="1" hangingPunct="1">
              <a:lnSpc>
                <a:spcPct val="100000"/>
              </a:lnSpc>
            </a:pPr>
            <a:r>
              <a:rPr lang="en-US" b="1" dirty="0">
                <a:solidFill>
                  <a:srgbClr val="FFFFFF"/>
                </a:solidFill>
                <a:latin typeface="Arial"/>
              </a:rPr>
              <a:t>Accessibility in Video and Audio Content</a:t>
            </a:r>
            <a:r>
              <a:rPr lang="en-US" dirty="0">
                <a:latin typeface="Arial"/>
                <a:ea typeface="Arial"/>
                <a:cs typeface="Arial"/>
              </a:rPr>
              <a:t>​</a:t>
            </a:r>
            <a:endParaRPr lang="en-US" altLang="en-US" sz="4800"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1"/>
          </p:nvPr>
        </p:nvSpPr>
        <p:spPr>
          <a:xfrm>
            <a:off x="644893" y="2211105"/>
            <a:ext cx="10802920" cy="2634028"/>
          </a:xfrm>
        </p:spPr>
        <p:txBody>
          <a:bodyPr/>
          <a:lstStyle/>
          <a:p>
            <a:pPr marL="457200" indent="-457200">
              <a:spcAft>
                <a:spcPts val="3200"/>
              </a:spcAft>
            </a:pPr>
            <a:r>
              <a:rPr lang="en-US" altLang="en-US" sz="3200" dirty="0">
                <a:solidFill>
                  <a:srgbClr val="2C77CA"/>
                </a:solidFill>
                <a:latin typeface="Arial" panose="020B0604020202020204" pitchFamily="34" charset="0"/>
                <a:cs typeface="Arial" panose="020B0604020202020204" pitchFamily="34" charset="0"/>
              </a:rPr>
              <a:t>Communication Access </a:t>
            </a:r>
            <a:r>
              <a:rPr lang="en-US" altLang="en-US" sz="3200" dirty="0" err="1">
                <a:solidFill>
                  <a:srgbClr val="2C77CA"/>
                </a:solidFill>
                <a:latin typeface="Arial" panose="020B0604020202020204" pitchFamily="34" charset="0"/>
                <a:cs typeface="Arial" panose="020B0604020202020204" pitchFamily="34" charset="0"/>
              </a:rPr>
              <a:t>Realtime</a:t>
            </a:r>
            <a:r>
              <a:rPr lang="en-US" altLang="en-US" sz="3200" dirty="0">
                <a:solidFill>
                  <a:srgbClr val="2C77CA"/>
                </a:solidFill>
                <a:latin typeface="Arial" panose="020B0604020202020204" pitchFamily="34" charset="0"/>
                <a:cs typeface="Arial" panose="020B0604020202020204" pitchFamily="34" charset="0"/>
              </a:rPr>
              <a:t> Translation - (CART)</a:t>
            </a:r>
          </a:p>
          <a:p>
            <a:pPr marL="457200" indent="-457200">
              <a:spcAft>
                <a:spcPts val="3200"/>
              </a:spcAft>
            </a:pPr>
            <a:r>
              <a:rPr lang="en-US" altLang="en-US" sz="3200" dirty="0">
                <a:solidFill>
                  <a:srgbClr val="2C77CA"/>
                </a:solidFill>
                <a:latin typeface="Arial"/>
                <a:cs typeface="Arial"/>
              </a:rPr>
              <a:t>Post-production Captioning</a:t>
            </a:r>
          </a:p>
          <a:p>
            <a:pPr marL="457200" indent="-457200">
              <a:spcAft>
                <a:spcPts val="3200"/>
              </a:spcAft>
            </a:pPr>
            <a:r>
              <a:rPr lang="en-US" altLang="en-US" sz="3200" dirty="0">
                <a:solidFill>
                  <a:srgbClr val="2C77CA"/>
                </a:solidFill>
                <a:latin typeface="Arial"/>
                <a:cs typeface="Arial"/>
              </a:rPr>
              <a:t>Audio Description</a:t>
            </a:r>
            <a:endParaRPr lang="en-US" sz="3200" dirty="0">
              <a:solidFill>
                <a:srgbClr val="2C77C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8812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490" y="677586"/>
            <a:ext cx="12280490" cy="832700"/>
          </a:xfrm>
        </p:spPr>
        <p:txBody>
          <a:bodyPr/>
          <a:lstStyle/>
          <a:p>
            <a:r>
              <a:rPr lang="en-US" altLang="en-US" sz="3700" b="1" dirty="0">
                <a:solidFill>
                  <a:schemeClr val="bg1"/>
                </a:solidFill>
                <a:latin typeface="Arial" panose="020B0604020202020204" pitchFamily="34" charset="0"/>
                <a:cs typeface="Arial" panose="020B0604020202020204" pitchFamily="34" charset="0"/>
              </a:rPr>
              <a:t>Communication Access </a:t>
            </a:r>
            <a:r>
              <a:rPr lang="en-US" altLang="en-US" sz="3700" b="1" dirty="0" err="1">
                <a:solidFill>
                  <a:schemeClr val="bg1"/>
                </a:solidFill>
                <a:latin typeface="Arial" panose="020B0604020202020204" pitchFamily="34" charset="0"/>
                <a:cs typeface="Arial" panose="020B0604020202020204" pitchFamily="34" charset="0"/>
              </a:rPr>
              <a:t>Realtime</a:t>
            </a:r>
            <a:r>
              <a:rPr lang="en-US" altLang="en-US" sz="3700" b="1" dirty="0">
                <a:solidFill>
                  <a:schemeClr val="bg1"/>
                </a:solidFill>
                <a:latin typeface="Arial" panose="020B0604020202020204" pitchFamily="34" charset="0"/>
                <a:cs typeface="Arial" panose="020B0604020202020204" pitchFamily="34" charset="0"/>
              </a:rPr>
              <a:t> Translation - (CART)</a:t>
            </a:r>
            <a:endParaRPr lang="en-US" sz="3700" dirty="0"/>
          </a:p>
        </p:txBody>
      </p:sp>
      <p:pic>
        <p:nvPicPr>
          <p:cNvPr id="12" name="Picture 11" descr="Partial view of two people sitting next to each other and working on a laptop placed on a stand."/>
          <p:cNvPicPr>
            <a:picLocks noChangeAspect="1"/>
          </p:cNvPicPr>
          <p:nvPr/>
        </p:nvPicPr>
        <p:blipFill>
          <a:blip r:embed="rId3"/>
          <a:stretch>
            <a:fillRect/>
          </a:stretch>
        </p:blipFill>
        <p:spPr>
          <a:xfrm>
            <a:off x="892175" y="2071688"/>
            <a:ext cx="5480779" cy="3718882"/>
          </a:xfrm>
          <a:prstGeom prst="rect">
            <a:avLst/>
          </a:prstGeom>
        </p:spPr>
      </p:pic>
      <p:sp>
        <p:nvSpPr>
          <p:cNvPr id="5" name="Content Placeholder 4"/>
          <p:cNvSpPr>
            <a:spLocks noGrp="1"/>
          </p:cNvSpPr>
          <p:nvPr>
            <p:ph sz="quarter" idx="11"/>
          </p:nvPr>
        </p:nvSpPr>
        <p:spPr>
          <a:xfrm>
            <a:off x="6902245" y="2200115"/>
            <a:ext cx="4753307" cy="2652301"/>
          </a:xfrm>
        </p:spPr>
        <p:txBody>
          <a:bodyPr/>
          <a:lstStyle/>
          <a:p>
            <a:pPr marL="457200" indent="-457200">
              <a:spcBef>
                <a:spcPct val="0"/>
              </a:spcBef>
              <a:spcAft>
                <a:spcPts val="4200"/>
              </a:spcAft>
            </a:pPr>
            <a:r>
              <a:rPr lang="en-US" altLang="en-US" sz="3200" dirty="0">
                <a:solidFill>
                  <a:srgbClr val="006CB6"/>
                </a:solidFill>
                <a:latin typeface="Arial"/>
                <a:cs typeface="Arial"/>
              </a:rPr>
              <a:t>Over 98% accurate</a:t>
            </a:r>
          </a:p>
          <a:p>
            <a:pPr marL="457200" indent="-457200">
              <a:spcBef>
                <a:spcPct val="0"/>
              </a:spcBef>
              <a:spcAft>
                <a:spcPts val="4200"/>
              </a:spcAft>
            </a:pPr>
            <a:r>
              <a:rPr lang="en-US" altLang="en-US" sz="3200" dirty="0">
                <a:solidFill>
                  <a:srgbClr val="006CB6"/>
                </a:solidFill>
                <a:latin typeface="Arial"/>
                <a:cs typeface="Arial"/>
              </a:rPr>
              <a:t>Live Human Captions</a:t>
            </a:r>
          </a:p>
          <a:p>
            <a:pPr marL="457200" indent="-457200">
              <a:spcBef>
                <a:spcPct val="0"/>
              </a:spcBef>
              <a:spcAft>
                <a:spcPts val="4200"/>
              </a:spcAft>
            </a:pPr>
            <a:r>
              <a:rPr lang="en-US" altLang="en-US" sz="3200" dirty="0">
                <a:solidFill>
                  <a:srgbClr val="006CB6"/>
                </a:solidFill>
                <a:latin typeface="Arial"/>
                <a:cs typeface="Arial"/>
              </a:rPr>
              <a:t>On-premise, Remote </a:t>
            </a:r>
          </a:p>
        </p:txBody>
      </p:sp>
    </p:spTree>
    <p:extLst>
      <p:ext uri="{BB962C8B-B14F-4D97-AF65-F5344CB8AC3E}">
        <p14:creationId xmlns:p14="http://schemas.microsoft.com/office/powerpoint/2010/main" val="3922394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03" y="621006"/>
            <a:ext cx="7853299" cy="925855"/>
          </a:xfrm>
        </p:spPr>
        <p:txBody>
          <a:bodyPr/>
          <a:lstStyle/>
          <a:p>
            <a:r>
              <a:rPr lang="en-US" altLang="en-US" b="1" dirty="0">
                <a:solidFill>
                  <a:schemeClr val="bg1"/>
                </a:solidFill>
                <a:latin typeface="Arial" panose="020B0604020202020204" pitchFamily="34" charset="0"/>
                <a:cs typeface="Arial" panose="020B0604020202020204" pitchFamily="34" charset="0"/>
              </a:rPr>
              <a:t>Post-production Captioning</a:t>
            </a:r>
            <a:endParaRPr lang="en-US" dirty="0"/>
          </a:p>
        </p:txBody>
      </p:sp>
      <p:pic>
        <p:nvPicPr>
          <p:cNvPr id="11" name="Picture 10" descr="Closed Captions (C C) icon."/>
          <p:cNvPicPr>
            <a:picLocks noChangeAspect="1"/>
          </p:cNvPicPr>
          <p:nvPr/>
        </p:nvPicPr>
        <p:blipFill>
          <a:blip r:embed="rId3"/>
          <a:stretch>
            <a:fillRect/>
          </a:stretch>
        </p:blipFill>
        <p:spPr>
          <a:xfrm>
            <a:off x="1008240" y="2214563"/>
            <a:ext cx="4548010" cy="3322608"/>
          </a:xfrm>
          <a:prstGeom prst="rect">
            <a:avLst/>
          </a:prstGeom>
        </p:spPr>
      </p:pic>
      <p:sp>
        <p:nvSpPr>
          <p:cNvPr id="3" name="Content Placeholder 2"/>
          <p:cNvSpPr>
            <a:spLocks noGrp="1"/>
          </p:cNvSpPr>
          <p:nvPr>
            <p:ph sz="quarter" idx="11"/>
          </p:nvPr>
        </p:nvSpPr>
        <p:spPr>
          <a:xfrm>
            <a:off x="6315457" y="2194560"/>
            <a:ext cx="4881244" cy="3779520"/>
          </a:xfrm>
        </p:spPr>
        <p:txBody>
          <a:bodyPr/>
          <a:lstStyle/>
          <a:p>
            <a:pPr marL="457200" indent="-457200" eaLnBrk="1" hangingPunct="1">
              <a:lnSpc>
                <a:spcPct val="70000"/>
              </a:lnSpc>
              <a:spcAft>
                <a:spcPts val="3800"/>
              </a:spcAft>
              <a:defRPr/>
            </a:pPr>
            <a:r>
              <a:rPr lang="en-US" altLang="en-US" sz="3200" dirty="0">
                <a:solidFill>
                  <a:srgbClr val="2C77CA"/>
                </a:solidFill>
                <a:latin typeface="Arial" panose="020B0604020202020204" pitchFamily="34" charset="0"/>
                <a:cs typeface="Arial" panose="020B0604020202020204" pitchFamily="34" charset="0"/>
              </a:rPr>
              <a:t>Embedded Video</a:t>
            </a:r>
          </a:p>
          <a:p>
            <a:pPr marL="457200" indent="-457200" eaLnBrk="1" hangingPunct="1">
              <a:lnSpc>
                <a:spcPct val="70000"/>
              </a:lnSpc>
              <a:spcAft>
                <a:spcPts val="3800"/>
              </a:spcAft>
              <a:defRPr/>
            </a:pPr>
            <a:r>
              <a:rPr lang="en-US" altLang="en-US" sz="3200" dirty="0">
                <a:solidFill>
                  <a:srgbClr val="2C77CA"/>
                </a:solidFill>
                <a:latin typeface="Arial" panose="020B0604020202020204" pitchFamily="34" charset="0"/>
                <a:cs typeface="Arial" panose="020B0604020202020204" pitchFamily="34" charset="0"/>
              </a:rPr>
              <a:t>YouTube/Vimeo</a:t>
            </a:r>
          </a:p>
          <a:p>
            <a:pPr marL="457200" indent="-457200" eaLnBrk="1" hangingPunct="1">
              <a:lnSpc>
                <a:spcPct val="70000"/>
              </a:lnSpc>
              <a:spcAft>
                <a:spcPts val="3800"/>
              </a:spcAft>
              <a:defRPr/>
            </a:pPr>
            <a:r>
              <a:rPr lang="en-US" altLang="en-US" sz="3200" dirty="0">
                <a:solidFill>
                  <a:srgbClr val="2C77CA"/>
                </a:solidFill>
                <a:latin typeface="Arial" panose="020B0604020202020204" pitchFamily="34" charset="0"/>
                <a:cs typeface="Arial" panose="020B0604020202020204" pitchFamily="34" charset="0"/>
              </a:rPr>
              <a:t>Learning Management Systems (LMS)</a:t>
            </a:r>
          </a:p>
          <a:p>
            <a:pPr marL="457200" indent="-457200" eaLnBrk="1" hangingPunct="1">
              <a:lnSpc>
                <a:spcPct val="70000"/>
              </a:lnSpc>
              <a:spcAft>
                <a:spcPts val="3800"/>
              </a:spcAft>
              <a:defRPr/>
            </a:pPr>
            <a:r>
              <a:rPr lang="en-US" altLang="en-US" sz="3200" dirty="0">
                <a:solidFill>
                  <a:srgbClr val="2C77CA"/>
                </a:solidFill>
                <a:latin typeface="Arial" panose="020B0604020202020204" pitchFamily="34" charset="0"/>
                <a:cs typeface="Arial" panose="020B0604020202020204" pitchFamily="34" charset="0"/>
              </a:rPr>
              <a:t>APIs</a:t>
            </a:r>
          </a:p>
        </p:txBody>
      </p:sp>
    </p:spTree>
    <p:extLst>
      <p:ext uri="{BB962C8B-B14F-4D97-AF65-F5344CB8AC3E}">
        <p14:creationId xmlns:p14="http://schemas.microsoft.com/office/powerpoint/2010/main" val="1746989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474"/>
            <a:ext cx="6096000" cy="813679"/>
          </a:xfrm>
        </p:spPr>
        <p:txBody>
          <a:bodyPr/>
          <a:lstStyle/>
          <a:p>
            <a:r>
              <a:rPr lang="en-US" altLang="en-US" b="1" dirty="0">
                <a:solidFill>
                  <a:schemeClr val="bg1"/>
                </a:solidFill>
                <a:latin typeface="Arial" panose="020B0604020202020204" pitchFamily="34" charset="0"/>
                <a:cs typeface="Arial" panose="020B0604020202020204" pitchFamily="34" charset="0"/>
              </a:rPr>
              <a:t>Audio Description </a:t>
            </a:r>
          </a:p>
        </p:txBody>
      </p:sp>
      <p:pic>
        <p:nvPicPr>
          <p:cNvPr id="10" name="Picture 9" descr="Audio Description (A D) icon."/>
          <p:cNvPicPr>
            <a:picLocks noChangeAspect="1"/>
          </p:cNvPicPr>
          <p:nvPr/>
        </p:nvPicPr>
        <p:blipFill>
          <a:blip r:embed="rId3"/>
          <a:stretch>
            <a:fillRect/>
          </a:stretch>
        </p:blipFill>
        <p:spPr>
          <a:xfrm>
            <a:off x="670090" y="1953735"/>
            <a:ext cx="5425910" cy="3310415"/>
          </a:xfrm>
          <a:prstGeom prst="rect">
            <a:avLst/>
          </a:prstGeom>
        </p:spPr>
      </p:pic>
      <p:sp>
        <p:nvSpPr>
          <p:cNvPr id="4" name="Content Placeholder 3"/>
          <p:cNvSpPr>
            <a:spLocks noGrp="1"/>
          </p:cNvSpPr>
          <p:nvPr>
            <p:ph sz="quarter" idx="11"/>
          </p:nvPr>
        </p:nvSpPr>
        <p:spPr>
          <a:xfrm>
            <a:off x="6448298" y="2470069"/>
            <a:ext cx="5427027" cy="2339437"/>
          </a:xfrm>
        </p:spPr>
        <p:txBody>
          <a:bodyPr/>
          <a:lstStyle/>
          <a:p>
            <a:pPr marL="457200" indent="-457200" eaLnBrk="1" hangingPunct="1">
              <a:spcAft>
                <a:spcPts val="4000"/>
              </a:spcAft>
              <a:defRPr/>
            </a:pPr>
            <a:r>
              <a:rPr lang="en-US" sz="3200" dirty="0">
                <a:solidFill>
                  <a:srgbClr val="006CB6"/>
                </a:solidFill>
                <a:latin typeface="Arial"/>
                <a:cs typeface="Arial"/>
              </a:rPr>
              <a:t>Extended vs. Standard</a:t>
            </a:r>
          </a:p>
          <a:p>
            <a:pPr marL="457200" indent="-457200" eaLnBrk="1" hangingPunct="1">
              <a:spcAft>
                <a:spcPts val="3600"/>
              </a:spcAft>
              <a:defRPr/>
            </a:pPr>
            <a:r>
              <a:rPr lang="en-US" sz="3200" dirty="0">
                <a:solidFill>
                  <a:srgbClr val="006CB6"/>
                </a:solidFill>
                <a:latin typeface="Arial"/>
                <a:cs typeface="Arial"/>
              </a:rPr>
              <a:t>Netflix &amp; Disney+ have over 1,000 titles available.</a:t>
            </a:r>
          </a:p>
        </p:txBody>
      </p:sp>
    </p:spTree>
    <p:extLst>
      <p:ext uri="{BB962C8B-B14F-4D97-AF65-F5344CB8AC3E}">
        <p14:creationId xmlns:p14="http://schemas.microsoft.com/office/powerpoint/2010/main" val="2066740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00" y="724394"/>
            <a:ext cx="6132327" cy="795865"/>
          </a:xfrm>
        </p:spPr>
        <p:txBody>
          <a:bodyPr/>
          <a:lstStyle/>
          <a:p>
            <a:pPr eaLnBrk="1" hangingPunct="1">
              <a:lnSpc>
                <a:spcPct val="100000"/>
              </a:lnSpc>
            </a:pPr>
            <a:r>
              <a:rPr lang="en-US" altLang="en-US" b="1" dirty="0">
                <a:solidFill>
                  <a:schemeClr val="bg1"/>
                </a:solidFill>
                <a:latin typeface="Arial" panose="020B0604020202020204" pitchFamily="34" charset="0"/>
                <a:cs typeface="Arial" panose="020B0604020202020204" pitchFamily="34" charset="0"/>
              </a:rPr>
              <a:t>Audience Questions</a:t>
            </a:r>
          </a:p>
        </p:txBody>
      </p:sp>
      <p:pic>
        <p:nvPicPr>
          <p:cNvPr id="9" name="Picture 8" descr="Audience Questions icon with Q and A given on two different chat bubbles."/>
          <p:cNvPicPr>
            <a:picLocks noChangeAspect="1"/>
          </p:cNvPicPr>
          <p:nvPr/>
        </p:nvPicPr>
        <p:blipFill>
          <a:blip r:embed="rId3"/>
          <a:stretch>
            <a:fillRect/>
          </a:stretch>
        </p:blipFill>
        <p:spPr>
          <a:xfrm>
            <a:off x="4096338" y="2096908"/>
            <a:ext cx="3999323" cy="2664183"/>
          </a:xfrm>
          <a:prstGeom prst="rect">
            <a:avLst/>
          </a:prstGeom>
        </p:spPr>
      </p:pic>
    </p:spTree>
    <p:extLst>
      <p:ext uri="{BB962C8B-B14F-4D97-AF65-F5344CB8AC3E}">
        <p14:creationId xmlns:p14="http://schemas.microsoft.com/office/powerpoint/2010/main" val="2777066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6600" y="639000"/>
            <a:ext cx="6683846" cy="786258"/>
          </a:xfrm>
        </p:spPr>
        <p:txBody>
          <a:bodyPr/>
          <a:lstStyle/>
          <a:p>
            <a:pPr defTabSz="914377" eaLnBrk="1" hangingPunct="1">
              <a:lnSpc>
                <a:spcPct val="100000"/>
              </a:lnSpc>
              <a:defRPr/>
            </a:pPr>
            <a:r>
              <a:rPr lang="en-US" altLang="en-US" b="1" dirty="0">
                <a:solidFill>
                  <a:prstClr val="white"/>
                </a:solidFill>
                <a:latin typeface="Arial" panose="020B0604020202020204" pitchFamily="34" charset="0"/>
                <a:cs typeface="Arial" panose="020B0604020202020204" pitchFamily="34" charset="0"/>
                <a:sym typeface="Arial"/>
              </a:rPr>
              <a:t>Contact Information </a:t>
            </a:r>
            <a:r>
              <a:rPr lang="en-US" altLang="en-US" sz="1200" b="0" dirty="0">
                <a:solidFill>
                  <a:prstClr val="white"/>
                </a:solidFill>
                <a:latin typeface="Arial" panose="020B0604020202020204" pitchFamily="34" charset="0"/>
                <a:cs typeface="Arial" panose="020B0604020202020204" pitchFamily="34" charset="0"/>
                <a:sym typeface="Arial"/>
              </a:rPr>
              <a:t>(1 of 2)</a:t>
            </a:r>
            <a:endParaRPr lang="en-US" altLang="en-US" b="0" dirty="0">
              <a:solidFill>
                <a:prstClr val="white"/>
              </a:solidFill>
              <a:latin typeface="Arial" panose="020B0604020202020204" pitchFamily="34" charset="0"/>
              <a:cs typeface="Arial" panose="020B0604020202020204" pitchFamily="34" charset="0"/>
              <a:sym typeface="Arial"/>
            </a:endParaRPr>
          </a:p>
        </p:txBody>
      </p:sp>
      <p:sp>
        <p:nvSpPr>
          <p:cNvPr id="4" name="Content Placeholder 3"/>
          <p:cNvSpPr>
            <a:spLocks noGrp="1"/>
          </p:cNvSpPr>
          <p:nvPr>
            <p:ph sz="quarter" idx="11"/>
          </p:nvPr>
        </p:nvSpPr>
        <p:spPr>
          <a:xfrm>
            <a:off x="735959" y="1908425"/>
            <a:ext cx="10119365" cy="2794204"/>
          </a:xfrm>
        </p:spPr>
        <p:txBody>
          <a:bodyPr/>
          <a:lstStyle/>
          <a:p>
            <a:pPr marL="342900" lvl="0" indent="-342900" eaLnBrk="1" fontAlgn="auto" hangingPunct="1">
              <a:lnSpc>
                <a:spcPct val="100000"/>
              </a:lnSpc>
              <a:spcBef>
                <a:spcPts val="800"/>
              </a:spcBef>
              <a:spcAft>
                <a:spcPts val="0"/>
              </a:spcAft>
              <a:buClr>
                <a:srgbClr val="F6AF14"/>
              </a:buClr>
              <a:defRPr/>
            </a:pPr>
            <a:r>
              <a:rPr lang="en-US" b="1" dirty="0">
                <a:solidFill>
                  <a:srgbClr val="424242"/>
                </a:solidFill>
                <a:latin typeface="Arial" panose="020B0604020202020204" pitchFamily="34" charset="0"/>
                <a:cs typeface="Arial" panose="020B0604020202020204" pitchFamily="34" charset="0"/>
              </a:rPr>
              <a:t>Mike </a:t>
            </a:r>
            <a:r>
              <a:rPr lang="en-US" b="1" dirty="0" err="1">
                <a:solidFill>
                  <a:srgbClr val="424242"/>
                </a:solidFill>
                <a:latin typeface="Arial" panose="020B0604020202020204" pitchFamily="34" charset="0"/>
                <a:cs typeface="Arial" panose="020B0604020202020204" pitchFamily="34" charset="0"/>
              </a:rPr>
              <a:t>Caprara</a:t>
            </a:r>
            <a:endParaRPr lang="en-US" dirty="0">
              <a:solidFill>
                <a:srgbClr val="424242">
                  <a:lumMod val="75000"/>
                  <a:lumOff val="25000"/>
                </a:srgbClr>
              </a:solidFill>
              <a:latin typeface="Arial" panose="020B0604020202020204" pitchFamily="34" charset="0"/>
              <a:cs typeface="Arial" panose="020B0604020202020204" pitchFamily="34" charset="0"/>
            </a:endParaRPr>
          </a:p>
          <a:p>
            <a:pPr marL="808038" lvl="0" indent="0" eaLnBrk="1" fontAlgn="auto" hangingPunct="1">
              <a:lnSpc>
                <a:spcPct val="100000"/>
              </a:lnSpc>
              <a:spcBef>
                <a:spcPts val="800"/>
              </a:spcBef>
              <a:spcAft>
                <a:spcPts val="0"/>
              </a:spcAft>
              <a:buClr>
                <a:srgbClr val="F6AF14"/>
              </a:buClr>
              <a:buNone/>
              <a:defRPr/>
            </a:pPr>
            <a:r>
              <a:rPr lang="en-US" dirty="0">
                <a:solidFill>
                  <a:srgbClr val="2C2C2C"/>
                </a:solidFill>
                <a:latin typeface="Arial" panose="020B0604020202020204" pitchFamily="34" charset="0"/>
                <a:cs typeface="Arial" panose="020B0604020202020204" pitchFamily="34" charset="0"/>
              </a:rPr>
              <a:t>Chief Information Officer</a:t>
            </a:r>
          </a:p>
          <a:p>
            <a:pPr marL="810000" lvl="0" indent="0" eaLnBrk="1" fontAlgn="auto" hangingPunct="1">
              <a:lnSpc>
                <a:spcPct val="100000"/>
              </a:lnSpc>
              <a:spcBef>
                <a:spcPts val="800"/>
              </a:spcBef>
              <a:spcAft>
                <a:spcPts val="0"/>
              </a:spcAft>
              <a:buClr>
                <a:srgbClr val="F6AF14"/>
              </a:buClr>
              <a:buNone/>
              <a:defRPr/>
            </a:pPr>
            <a:r>
              <a:rPr lang="en-US" dirty="0">
                <a:solidFill>
                  <a:srgbClr val="2C2C2C"/>
                </a:solidFill>
                <a:latin typeface="Arial" panose="020B0604020202020204" pitchFamily="34" charset="0"/>
                <a:cs typeface="Arial" panose="020B0604020202020204" pitchFamily="34" charset="0"/>
              </a:rPr>
              <a:t>The Viscardi Center</a:t>
            </a:r>
          </a:p>
          <a:p>
            <a:pPr marL="810000" lvl="0" indent="0" eaLnBrk="1" fontAlgn="auto" hangingPunct="1">
              <a:lnSpc>
                <a:spcPct val="100000"/>
              </a:lnSpc>
              <a:spcBef>
                <a:spcPts val="800"/>
              </a:spcBef>
              <a:spcAft>
                <a:spcPts val="0"/>
              </a:spcAft>
              <a:buClr>
                <a:srgbClr val="F6AF14"/>
              </a:buClr>
              <a:buNone/>
              <a:defRPr/>
            </a:pPr>
            <a:r>
              <a:rPr lang="en-US" dirty="0">
                <a:solidFill>
                  <a:srgbClr val="424242"/>
                </a:solidFill>
                <a:latin typeface="Arial" panose="020B0604020202020204" pitchFamily="34" charset="0"/>
                <a:cs typeface="Arial" panose="020B0604020202020204" pitchFamily="34" charset="0"/>
              </a:rPr>
              <a:t>Email: </a:t>
            </a:r>
            <a:r>
              <a:rPr lang="en-US" dirty="0">
                <a:solidFill>
                  <a:srgbClr val="006CB6"/>
                </a:solidFill>
                <a:latin typeface="Arial" panose="020B0604020202020204" pitchFamily="34" charset="0"/>
                <a:cs typeface="Arial" panose="020B0604020202020204" pitchFamily="34" charset="0"/>
                <a:hlinkClick r:id="rId3" tooltip="Mike Caprara's email address."/>
              </a:rPr>
              <a:t>mcaprara@viscardicenter.org</a:t>
            </a:r>
            <a:endParaRPr lang="en-US" dirty="0">
              <a:solidFill>
                <a:srgbClr val="006CB6"/>
              </a:solidFill>
              <a:latin typeface="Arial" panose="020B0604020202020204" pitchFamily="34" charset="0"/>
              <a:cs typeface="Arial" panose="020B0604020202020204" pitchFamily="34" charset="0"/>
            </a:endParaRPr>
          </a:p>
          <a:p>
            <a:pPr marL="810000" lvl="0" indent="0" eaLnBrk="1" fontAlgn="auto" hangingPunct="1">
              <a:lnSpc>
                <a:spcPct val="100000"/>
              </a:lnSpc>
              <a:spcBef>
                <a:spcPts val="800"/>
              </a:spcBef>
              <a:spcAft>
                <a:spcPts val="0"/>
              </a:spcAft>
              <a:buClr>
                <a:srgbClr val="F6AF14"/>
              </a:buClr>
              <a:buNone/>
              <a:defRPr/>
            </a:pPr>
            <a:r>
              <a:rPr lang="en-US" dirty="0">
                <a:solidFill>
                  <a:srgbClr val="424242"/>
                </a:solidFill>
                <a:latin typeface="Arial" panose="020B0604020202020204" pitchFamily="34" charset="0"/>
                <a:cs typeface="Arial" panose="020B0604020202020204" pitchFamily="34" charset="0"/>
              </a:rPr>
              <a:t>Website: </a:t>
            </a:r>
            <a:r>
              <a:rPr lang="en-US" dirty="0">
                <a:solidFill>
                  <a:srgbClr val="424242"/>
                </a:solidFill>
                <a:latin typeface="Arial" panose="020B0604020202020204" pitchFamily="34" charset="0"/>
                <a:cs typeface="Arial" panose="020B0604020202020204" pitchFamily="34" charset="0"/>
                <a:hlinkClick r:id="rId4" tooltip="The Viscardi Center website."/>
              </a:rPr>
              <a:t>https://www.viscardicenter.org</a:t>
            </a:r>
            <a:endParaRPr lang="en-US" dirty="0">
              <a:solidFill>
                <a:srgbClr val="42424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2624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sz="4400" b="1" kern="1200" dirty="0">
                <a:solidFill>
                  <a:srgbClr val="FFFFFF"/>
                </a:solidFill>
                <a:effectLst/>
                <a:latin typeface="Arial" panose="020B0604020202020204" pitchFamily="34" charset="0"/>
                <a:ea typeface="+mj-ea"/>
                <a:cs typeface="Arial" panose="020B0604020202020204" pitchFamily="34" charset="0"/>
              </a:rPr>
              <a:t>Contact Information </a:t>
            </a:r>
            <a:r>
              <a:rPr lang="en-US" sz="1200" b="0" kern="1200" dirty="0">
                <a:solidFill>
                  <a:schemeClr val="bg1"/>
                </a:solidFill>
                <a:effectLst/>
              </a:rPr>
              <a:t>(2 of 2)</a:t>
            </a:r>
            <a:endParaRPr lang="en-IN" sz="1200" dirty="0">
              <a:solidFill>
                <a:schemeClr val="bg1"/>
              </a:solidFill>
            </a:endParaRPr>
          </a:p>
        </p:txBody>
      </p:sp>
      <p:pic>
        <p:nvPicPr>
          <p:cNvPr id="3" name="Picture 13" descr="The Viscardi Center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89275" y="1692275"/>
            <a:ext cx="6488113"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sz="quarter" idx="10"/>
          </p:nvPr>
        </p:nvSpPr>
        <p:spPr>
          <a:xfrm>
            <a:off x="3313215" y="5498276"/>
            <a:ext cx="6044541" cy="736269"/>
          </a:xfrm>
        </p:spPr>
        <p:txBody>
          <a:bodyPr/>
          <a:lstStyle/>
          <a:p>
            <a:pPr marL="0" indent="0" algn="ctr" eaLnBrk="1" hangingPunct="1">
              <a:spcBef>
                <a:spcPts val="0"/>
              </a:spcBef>
              <a:buNone/>
              <a:defRPr/>
            </a:pPr>
            <a:r>
              <a:rPr lang="en-US" altLang="en-US" sz="2000" b="1" dirty="0">
                <a:solidFill>
                  <a:srgbClr val="006CB6"/>
                </a:solidFill>
                <a:latin typeface="Arial" panose="020B0604020202020204" pitchFamily="34" charset="0"/>
                <a:cs typeface="Arial" panose="020B0604020202020204" pitchFamily="34" charset="0"/>
              </a:rPr>
              <a:t>201 I.U. Willets Road, Albertson, New York 11507</a:t>
            </a:r>
          </a:p>
          <a:p>
            <a:pPr marL="0" indent="0" algn="ctr" eaLnBrk="1" hangingPunct="1">
              <a:spcBef>
                <a:spcPts val="0"/>
              </a:spcBef>
              <a:buNone/>
              <a:defRPr/>
            </a:pPr>
            <a:r>
              <a:rPr lang="en-US" altLang="en-US" sz="2000" b="1" dirty="0">
                <a:solidFill>
                  <a:srgbClr val="006CB6"/>
                </a:solidFill>
                <a:latin typeface="Arial" panose="020B0604020202020204" pitchFamily="34" charset="0"/>
                <a:cs typeface="Arial" panose="020B0604020202020204" pitchFamily="34" charset="0"/>
                <a:hlinkClick r:id="rId4" tooltip="The Viscardi Center website."/>
              </a:rPr>
              <a:t>www.viscardicenter.org </a:t>
            </a:r>
            <a:r>
              <a:rPr lang="en-US" altLang="en-US" sz="2000" b="1" dirty="0">
                <a:solidFill>
                  <a:srgbClr val="006CB6"/>
                </a:solidFill>
              </a:rPr>
              <a:t>| 516.465.1400</a:t>
            </a:r>
            <a:endParaRPr lang="en-US" altLang="en-US" sz="2000" b="1" dirty="0">
              <a:solidFill>
                <a:srgbClr val="006CB6"/>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chemeClr val="bg1"/>
          </a:solidFill>
          <a:ln>
            <a:solidFill>
              <a:schemeClr val="bg1"/>
            </a:solidFill>
          </a:ln>
        </p:spPr>
        <p:txBody>
          <a:bodyPr wrap="square" lIns="0" tIns="0" rIns="0" bIns="0" rtlCol="0"/>
          <a:lstStyle/>
          <a:p>
            <a:endParaRPr/>
          </a:p>
        </p:txBody>
      </p:sp>
      <p:grpSp>
        <p:nvGrpSpPr>
          <p:cNvPr id="3" name="object 3">
            <a:extLst>
              <a:ext uri="{C183D7F6-B498-43B3-948B-1728B52AA6E4}">
                <adec:decorative xmlns:adec="http://schemas.microsoft.com/office/drawing/2017/decorative" val="1"/>
              </a:ext>
            </a:extLst>
          </p:cNvPr>
          <p:cNvGrpSpPr/>
          <p:nvPr/>
        </p:nvGrpSpPr>
        <p:grpSpPr>
          <a:xfrm>
            <a:off x="-38100" y="-38100"/>
            <a:ext cx="12268200" cy="6934200"/>
            <a:chOff x="-38100" y="-38100"/>
            <a:chExt cx="12268200" cy="6934200"/>
          </a:xfrm>
        </p:grpSpPr>
        <p:sp>
          <p:nvSpPr>
            <p:cNvPr id="4" name="object 4"/>
            <p:cNvSpPr/>
            <p:nvPr/>
          </p:nvSpPr>
          <p:spPr>
            <a:xfrm>
              <a:off x="0" y="0"/>
              <a:ext cx="12192000" cy="6858000"/>
            </a:xfrm>
            <a:custGeom>
              <a:avLst/>
              <a:gdLst/>
              <a:ahLst/>
              <a:cxnLst/>
              <a:rect l="l" t="t" r="r" b="b"/>
              <a:pathLst>
                <a:path w="12192000" h="6858000">
                  <a:moveTo>
                    <a:pt x="0" y="0"/>
                  </a:moveTo>
                  <a:lnTo>
                    <a:pt x="12192000" y="0"/>
                  </a:lnTo>
                  <a:lnTo>
                    <a:pt x="12192000" y="6857999"/>
                  </a:lnTo>
                </a:path>
                <a:path w="12192000" h="6858000">
                  <a:moveTo>
                    <a:pt x="0" y="6857999"/>
                  </a:moveTo>
                  <a:lnTo>
                    <a:pt x="0" y="0"/>
                  </a:lnTo>
                </a:path>
              </a:pathLst>
            </a:custGeom>
            <a:ln w="76200">
              <a:solidFill>
                <a:schemeClr val="tx1"/>
              </a:solidFill>
            </a:ln>
          </p:spPr>
          <p:txBody>
            <a:bodyPr wrap="square" lIns="0" tIns="0" rIns="0" bIns="0" rtlCol="0"/>
            <a:lstStyle/>
            <a:p>
              <a:endParaRPr/>
            </a:p>
          </p:txBody>
        </p:sp>
        <p:sp>
          <p:nvSpPr>
            <p:cNvPr id="5" name="object 5"/>
            <p:cNvSpPr/>
            <p:nvPr/>
          </p:nvSpPr>
          <p:spPr>
            <a:xfrm>
              <a:off x="234695" y="237743"/>
              <a:ext cx="11722735" cy="6383020"/>
            </a:xfrm>
            <a:custGeom>
              <a:avLst/>
              <a:gdLst/>
              <a:ahLst/>
              <a:cxnLst/>
              <a:rect l="l" t="t" r="r" b="b"/>
              <a:pathLst>
                <a:path w="11722735" h="6383020">
                  <a:moveTo>
                    <a:pt x="11722608" y="0"/>
                  </a:moveTo>
                  <a:lnTo>
                    <a:pt x="0" y="0"/>
                  </a:lnTo>
                  <a:lnTo>
                    <a:pt x="0" y="6382511"/>
                  </a:lnTo>
                  <a:lnTo>
                    <a:pt x="11722608" y="6382511"/>
                  </a:lnTo>
                  <a:lnTo>
                    <a:pt x="11722608" y="0"/>
                  </a:lnTo>
                  <a:close/>
                </a:path>
              </a:pathLst>
            </a:custGeom>
            <a:solidFill>
              <a:srgbClr val="FFFFFF"/>
            </a:solidFill>
          </p:spPr>
          <p:txBody>
            <a:bodyPr wrap="square" lIns="0" tIns="0" rIns="0" bIns="0" rtlCol="0"/>
            <a:lstStyle/>
            <a:p>
              <a:endParaRPr/>
            </a:p>
          </p:txBody>
        </p:sp>
        <p:pic>
          <p:nvPicPr>
            <p:cNvPr id="6" name="object 6"/>
            <p:cNvPicPr/>
            <p:nvPr/>
          </p:nvPicPr>
          <p:blipFill>
            <a:blip r:embed="rId2" cstate="print"/>
            <a:stretch>
              <a:fillRect/>
            </a:stretch>
          </p:blipFill>
          <p:spPr>
            <a:xfrm>
              <a:off x="643466" y="643467"/>
              <a:ext cx="10905065" cy="5571065"/>
            </a:xfrm>
            <a:prstGeom prst="rect">
              <a:avLst/>
            </a:prstGeom>
          </p:spPr>
        </p:pic>
      </p:grpSp>
      <p:sp>
        <p:nvSpPr>
          <p:cNvPr id="7" name="Title 6">
            <a:extLst>
              <a:ext uri="{FF2B5EF4-FFF2-40B4-BE49-F238E27FC236}">
                <a16:creationId xmlns:a16="http://schemas.microsoft.com/office/drawing/2014/main" id="{D00CB41B-4F45-A3BF-D6FC-C8441AAE5353}"/>
              </a:ext>
            </a:extLst>
          </p:cNvPr>
          <p:cNvSpPr>
            <a:spLocks noGrp="1"/>
          </p:cNvSpPr>
          <p:nvPr>
            <p:ph type="title" idx="4294967295"/>
          </p:nvPr>
        </p:nvSpPr>
        <p:spPr>
          <a:xfrm>
            <a:off x="838200" y="-1325563"/>
            <a:ext cx="10515600" cy="1325563"/>
          </a:xfrm>
        </p:spPr>
        <p:txBody>
          <a:bodyPr vert="horz" wrap="square" lIns="91440" tIns="45720" rIns="91440" bIns="45720" numCol="1" anchor="b" anchorCtr="0" compatLnSpc="1">
            <a:prstTxWarp prst="textNoShape">
              <a:avLst/>
            </a:prstTxWarp>
          </a:bodyPr>
          <a:lstStyle/>
          <a:p>
            <a:r>
              <a:rPr lang="en-US" dirty="0"/>
              <a:t>Advancing Access &amp; Equity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990932" y="286603"/>
            <a:ext cx="6750987" cy="1450757"/>
          </a:xfrm>
        </p:spPr>
        <p:txBody>
          <a:bodyPr vert="horz" lIns="91440" tIns="45720" rIns="91440" bIns="45720" rtlCol="0" anchor="b">
            <a:normAutofit/>
          </a:bodyPr>
          <a:lstStyle/>
          <a:p>
            <a:r>
              <a:rPr lang="en-US" dirty="0">
                <a:solidFill>
                  <a:srgbClr val="202C8F"/>
                </a:solidFill>
              </a:rPr>
              <a:t>Contact Information </a:t>
            </a:r>
          </a:p>
        </p:txBody>
      </p:sp>
      <p:sp>
        <p:nvSpPr>
          <p:cNvPr id="5" name="TextBox 4">
            <a:extLst>
              <a:ext uri="{FF2B5EF4-FFF2-40B4-BE49-F238E27FC236}">
                <a16:creationId xmlns:a16="http://schemas.microsoft.com/office/drawing/2014/main" id="{5EBBAFCF-79BE-AD71-58B1-A2AF515E4344}"/>
              </a:ext>
            </a:extLst>
          </p:cNvPr>
          <p:cNvSpPr txBox="1"/>
          <p:nvPr/>
        </p:nvSpPr>
        <p:spPr>
          <a:xfrm>
            <a:off x="1044204" y="1920989"/>
            <a:ext cx="6697715" cy="3845131"/>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a:solidFill>
                  <a:schemeClr val="tx1">
                    <a:lumMod val="75000"/>
                    <a:lumOff val="25000"/>
                  </a:schemeClr>
                </a:solidFill>
              </a:rPr>
              <a:t>TARGET Center Website</a:t>
            </a:r>
            <a:br>
              <a:rPr lang="en-US">
                <a:solidFill>
                  <a:schemeClr val="tx1">
                    <a:lumMod val="75000"/>
                    <a:lumOff val="25000"/>
                  </a:schemeClr>
                </a:solidFill>
              </a:rPr>
            </a:br>
            <a:r>
              <a:rPr lang="en-US">
                <a:solidFill>
                  <a:schemeClr val="tx1">
                    <a:lumMod val="75000"/>
                    <a:lumOff val="25000"/>
                  </a:schemeClr>
                </a:solidFill>
                <a:hlinkClick r:id="rId3"/>
              </a:rPr>
              <a:t>https://</a:t>
            </a:r>
            <a:r>
              <a:rPr lang="en-US" err="1">
                <a:solidFill>
                  <a:schemeClr val="tx1">
                    <a:lumMod val="75000"/>
                    <a:lumOff val="25000"/>
                  </a:schemeClr>
                </a:solidFill>
                <a:hlinkClick r:id="rId3"/>
              </a:rPr>
              <a:t>www.usda.gov</a:t>
            </a:r>
            <a:r>
              <a:rPr lang="en-US">
                <a:solidFill>
                  <a:schemeClr val="tx1">
                    <a:lumMod val="75000"/>
                    <a:lumOff val="25000"/>
                  </a:schemeClr>
                </a:solidFill>
                <a:hlinkClick r:id="rId3"/>
              </a:rPr>
              <a:t>/target-center</a:t>
            </a:r>
            <a:endParaRPr lang="en-US">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br>
              <a:rPr lang="en-US">
                <a:solidFill>
                  <a:schemeClr val="tx1">
                    <a:lumMod val="75000"/>
                    <a:lumOff val="25000"/>
                  </a:schemeClr>
                </a:solidFill>
              </a:rPr>
            </a:br>
            <a:r>
              <a:rPr lang="en-US">
                <a:solidFill>
                  <a:schemeClr val="tx1">
                    <a:lumMod val="75000"/>
                    <a:lumOff val="25000"/>
                  </a:schemeClr>
                </a:solidFill>
              </a:rPr>
              <a:t>TARGET Center Email</a:t>
            </a:r>
            <a:br>
              <a:rPr lang="en-US">
                <a:solidFill>
                  <a:schemeClr val="tx1">
                    <a:lumMod val="75000"/>
                    <a:lumOff val="25000"/>
                  </a:schemeClr>
                </a:solidFill>
              </a:rPr>
            </a:br>
            <a:r>
              <a:rPr lang="en-US">
                <a:solidFill>
                  <a:schemeClr val="tx1">
                    <a:lumMod val="75000"/>
                    <a:lumOff val="25000"/>
                  </a:schemeClr>
                </a:solidFill>
                <a:hlinkClick r:id="rId4">
                  <a:extLst>
                    <a:ext uri="{A12FA001-AC4F-418D-AE19-62706E023703}">
                      <ahyp:hlinkClr xmlns:ahyp="http://schemas.microsoft.com/office/drawing/2018/hyperlinkcolor" val="tx"/>
                    </a:ext>
                  </a:extLst>
                </a:hlinkClick>
              </a:rPr>
              <a:t>target-center@usda.gov</a:t>
            </a:r>
            <a:endParaRPr lang="en-US">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br>
              <a:rPr lang="en-US">
                <a:solidFill>
                  <a:schemeClr val="tx1">
                    <a:lumMod val="75000"/>
                    <a:lumOff val="25000"/>
                  </a:schemeClr>
                </a:solidFill>
              </a:rPr>
            </a:br>
            <a:r>
              <a:rPr lang="en-US">
                <a:solidFill>
                  <a:schemeClr val="tx1">
                    <a:lumMod val="75000"/>
                    <a:lumOff val="25000"/>
                  </a:schemeClr>
                </a:solidFill>
              </a:rPr>
              <a:t>TARGET Center Phone Number</a:t>
            </a:r>
            <a:br>
              <a:rPr lang="en-US">
                <a:solidFill>
                  <a:schemeClr val="tx1">
                    <a:lumMod val="75000"/>
                    <a:lumOff val="25000"/>
                  </a:schemeClr>
                </a:solidFill>
              </a:rPr>
            </a:br>
            <a:r>
              <a:rPr lang="en-US">
                <a:solidFill>
                  <a:schemeClr val="tx1">
                    <a:lumMod val="75000"/>
                    <a:lumOff val="25000"/>
                  </a:schemeClr>
                </a:solidFill>
              </a:rPr>
              <a:t>(202) 720-2600</a:t>
            </a:r>
          </a:p>
        </p:txBody>
      </p:sp>
      <p:pic>
        <p:nvPicPr>
          <p:cNvPr id="3" name="Picture 2" descr="QR Code to access the TARGET Center website: https://www.targetcenter.dm.usda.gov">
            <a:extLst>
              <a:ext uri="{FF2B5EF4-FFF2-40B4-BE49-F238E27FC236}">
                <a16:creationId xmlns:a16="http://schemas.microsoft.com/office/drawing/2014/main" id="{D34BB45C-6E9F-BA84-E8BA-64F4FC691C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1873" y="2489424"/>
            <a:ext cx="1396999" cy="1355469"/>
          </a:xfrm>
          <a:prstGeom prst="rect">
            <a:avLst/>
          </a:prstGeom>
          <a:solidFill>
            <a:srgbClr val="316FB0">
              <a:alpha val="41000"/>
            </a:srgbClr>
          </a:solidFill>
        </p:spPr>
      </p:pic>
      <p:sp>
        <p:nvSpPr>
          <p:cNvPr id="7" name="Rectangle 6">
            <a:extLst>
              <a:ext uri="{FF2B5EF4-FFF2-40B4-BE49-F238E27FC236}">
                <a16:creationId xmlns:a16="http://schemas.microsoft.com/office/drawing/2014/main" id="{B9F3FC26-43AE-0F5B-004E-4A175E4DBDC9}"/>
              </a:ext>
              <a:ext uri="{C183D7F6-B498-43B3-948B-1728B52AA6E4}">
                <adec:decorative xmlns:adec="http://schemas.microsoft.com/office/drawing/2017/decorative" val="1"/>
              </a:ext>
            </a:extLst>
          </p:cNvPr>
          <p:cNvSpPr/>
          <p:nvPr/>
        </p:nvSpPr>
        <p:spPr>
          <a:xfrm>
            <a:off x="7849590" y="0"/>
            <a:ext cx="4342410" cy="6858001"/>
          </a:xfrm>
          <a:prstGeom prst="rect">
            <a:avLst/>
          </a:prstGeom>
          <a:solidFill>
            <a:srgbClr val="202C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0954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C183D7F6-B498-43B3-948B-1728B52AA6E4}">
                <adec:decorative xmlns:adec="http://schemas.microsoft.com/office/drawing/2017/decorative" val="1"/>
              </a:ext>
            </a:extLst>
          </p:cNvPr>
          <p:cNvPicPr/>
          <p:nvPr/>
        </p:nvPicPr>
        <p:blipFill>
          <a:blip r:embed="rId3" cstate="print"/>
          <a:stretch>
            <a:fillRect/>
          </a:stretch>
        </p:blipFill>
        <p:spPr>
          <a:xfrm>
            <a:off x="3599064" y="99753"/>
            <a:ext cx="4943690" cy="710738"/>
          </a:xfrm>
          <a:prstGeom prst="rect">
            <a:avLst/>
          </a:prstGeom>
        </p:spPr>
      </p:pic>
      <p:sp>
        <p:nvSpPr>
          <p:cNvPr id="3" name="object 3"/>
          <p:cNvSpPr txBox="1">
            <a:spLocks noGrp="1"/>
          </p:cNvSpPr>
          <p:nvPr>
            <p:ph type="title"/>
          </p:nvPr>
        </p:nvSpPr>
        <p:spPr>
          <a:xfrm>
            <a:off x="3651335" y="82923"/>
            <a:ext cx="2444665" cy="623859"/>
          </a:xfrm>
          <a:prstGeom prst="rect">
            <a:avLst/>
          </a:prstGeom>
        </p:spPr>
        <p:txBody>
          <a:bodyPr vert="horz" wrap="square" lIns="0" tIns="8226" rIns="0" bIns="0" rtlCol="0" anchor="ctr">
            <a:spAutoFit/>
          </a:bodyPr>
          <a:lstStyle/>
          <a:p>
            <a:pPr marL="8659" marR="3464">
              <a:lnSpc>
                <a:spcPct val="100000"/>
              </a:lnSpc>
              <a:spcBef>
                <a:spcPts val="65"/>
              </a:spcBef>
            </a:pPr>
            <a:r>
              <a:rPr sz="2000" b="1" spc="58" dirty="0">
                <a:solidFill>
                  <a:srgbClr val="FFFFFF"/>
                </a:solidFill>
                <a:latin typeface="Calibri"/>
                <a:cs typeface="Calibri"/>
              </a:rPr>
              <a:t>Current</a:t>
            </a:r>
            <a:r>
              <a:rPr sz="2000" b="1" spc="-41" dirty="0">
                <a:solidFill>
                  <a:srgbClr val="FFFFFF"/>
                </a:solidFill>
                <a:latin typeface="Calibri"/>
                <a:cs typeface="Calibri"/>
              </a:rPr>
              <a:t> </a:t>
            </a:r>
            <a:r>
              <a:rPr lang="en-US" sz="2000" b="1" spc="-85" dirty="0">
                <a:solidFill>
                  <a:srgbClr val="FFFFFF"/>
                </a:solidFill>
              </a:rPr>
              <a:t>and </a:t>
            </a:r>
            <a:r>
              <a:rPr sz="2000" b="1" spc="51" dirty="0">
                <a:solidFill>
                  <a:srgbClr val="FFFFFF"/>
                </a:solidFill>
                <a:latin typeface="Calibri"/>
                <a:cs typeface="Calibri"/>
              </a:rPr>
              <a:t>Upcoming </a:t>
            </a:r>
            <a:r>
              <a:rPr sz="2000" b="1" i="0" dirty="0">
                <a:solidFill>
                  <a:srgbClr val="FFFFFF"/>
                </a:solidFill>
                <a:latin typeface="Calibri"/>
                <a:cs typeface="Calibri"/>
              </a:rPr>
              <a:t>Meetings</a:t>
            </a:r>
            <a:r>
              <a:rPr lang="en-US" sz="2000" b="1" i="0" dirty="0">
                <a:solidFill>
                  <a:srgbClr val="FFFFFF"/>
                </a:solidFill>
                <a:latin typeface="Calibri"/>
                <a:cs typeface="Calibri"/>
              </a:rPr>
              <a:t>, cont.</a:t>
            </a:r>
            <a:r>
              <a:rPr sz="2000" b="1" spc="126" dirty="0">
                <a:solidFill>
                  <a:srgbClr val="FFFFFF"/>
                </a:solidFill>
                <a:latin typeface="Calibri"/>
                <a:cs typeface="Calibri"/>
              </a:rPr>
              <a:t> </a:t>
            </a:r>
            <a:endParaRPr sz="2000" b="1" spc="51" dirty="0">
              <a:solidFill>
                <a:srgbClr val="FFFFFF"/>
              </a:solidFill>
              <a:latin typeface="Calibri"/>
              <a:cs typeface="Calibri"/>
            </a:endParaRPr>
          </a:p>
        </p:txBody>
      </p:sp>
      <p:sp>
        <p:nvSpPr>
          <p:cNvPr id="9" name="object 9"/>
          <p:cNvSpPr txBox="1"/>
          <p:nvPr/>
        </p:nvSpPr>
        <p:spPr>
          <a:xfrm>
            <a:off x="3595947" y="805295"/>
            <a:ext cx="4953432" cy="179536"/>
          </a:xfrm>
          <a:prstGeom prst="rect">
            <a:avLst/>
          </a:prstGeom>
          <a:solidFill>
            <a:srgbClr val="002C71"/>
          </a:solidFill>
        </p:spPr>
        <p:txBody>
          <a:bodyPr vert="horz" wrap="square" lIns="0" tIns="0" rIns="0" bIns="0" rtlCol="0">
            <a:spAutoFit/>
          </a:bodyPr>
          <a:lstStyle/>
          <a:p>
            <a:pPr marL="61911">
              <a:lnSpc>
                <a:spcPts val="1390"/>
              </a:lnSpc>
            </a:pPr>
            <a:r>
              <a:rPr lang="en-US" sz="1227" b="1" spc="-7" dirty="0">
                <a:solidFill>
                  <a:srgbClr val="FFFFFF"/>
                </a:solidFill>
                <a:latin typeface="Calibri"/>
                <a:cs typeface="Calibri"/>
              </a:rPr>
              <a:t>OCTOBER</a:t>
            </a:r>
            <a:endParaRPr sz="1227" dirty="0">
              <a:latin typeface="Calibri"/>
              <a:cs typeface="Calibri"/>
            </a:endParaRPr>
          </a:p>
        </p:txBody>
      </p:sp>
      <p:sp>
        <p:nvSpPr>
          <p:cNvPr id="11" name="object 11"/>
          <p:cNvSpPr txBox="1"/>
          <p:nvPr/>
        </p:nvSpPr>
        <p:spPr>
          <a:xfrm>
            <a:off x="3856090" y="989655"/>
            <a:ext cx="3000375" cy="155707"/>
          </a:xfrm>
          <a:prstGeom prst="rect">
            <a:avLst/>
          </a:prstGeom>
        </p:spPr>
        <p:txBody>
          <a:bodyPr vert="horz" wrap="square" lIns="0" tIns="8659" rIns="0" bIns="0" rtlCol="0">
            <a:spAutoFit/>
          </a:bodyPr>
          <a:lstStyle/>
          <a:p>
            <a:pPr marL="8659">
              <a:spcBef>
                <a:spcPts val="68"/>
              </a:spcBef>
              <a:tabLst>
                <a:tab pos="2323605" algn="l"/>
              </a:tabLst>
            </a:pPr>
            <a:r>
              <a:rPr sz="955" b="1" spc="-7" dirty="0">
                <a:latin typeface="Calibri"/>
                <a:cs typeface="Calibri"/>
              </a:rPr>
              <a:t>MONDAY</a:t>
            </a:r>
            <a:r>
              <a:rPr sz="955" b="1" dirty="0">
                <a:latin typeface="Calibri"/>
                <a:cs typeface="Calibri"/>
              </a:rPr>
              <a:t>	</a:t>
            </a:r>
            <a:r>
              <a:rPr sz="955" b="1" spc="-7" dirty="0">
                <a:latin typeface="Calibri"/>
                <a:cs typeface="Calibri"/>
              </a:rPr>
              <a:t>WEDNESDAY</a:t>
            </a:r>
            <a:endParaRPr sz="955" dirty="0">
              <a:latin typeface="Calibri"/>
              <a:cs typeface="Calibri"/>
            </a:endParaRPr>
          </a:p>
        </p:txBody>
      </p:sp>
      <p:grpSp>
        <p:nvGrpSpPr>
          <p:cNvPr id="42" name="object 26">
            <a:extLst>
              <a:ext uri="{FF2B5EF4-FFF2-40B4-BE49-F238E27FC236}">
                <a16:creationId xmlns:a16="http://schemas.microsoft.com/office/drawing/2014/main" id="{B99C85E3-6CBC-9730-D8D3-F05C54BF2687}"/>
              </a:ext>
              <a:ext uri="{C183D7F6-B498-43B3-948B-1728B52AA6E4}">
                <adec:decorative xmlns:adec="http://schemas.microsoft.com/office/drawing/2017/decorative" val="1"/>
              </a:ext>
            </a:extLst>
          </p:cNvPr>
          <p:cNvGrpSpPr/>
          <p:nvPr/>
        </p:nvGrpSpPr>
        <p:grpSpPr>
          <a:xfrm>
            <a:off x="3730814" y="1239117"/>
            <a:ext cx="2181648" cy="210889"/>
            <a:chOff x="1996439" y="6017328"/>
            <a:chExt cx="3199751" cy="309304"/>
          </a:xfrm>
        </p:grpSpPr>
        <p:sp>
          <p:nvSpPr>
            <p:cNvPr id="44" name="object 27">
              <a:extLst>
                <a:ext uri="{FF2B5EF4-FFF2-40B4-BE49-F238E27FC236}">
                  <a16:creationId xmlns:a16="http://schemas.microsoft.com/office/drawing/2014/main" id="{4C1B36B9-2144-4854-58D7-B583D39194D3}"/>
                </a:ext>
              </a:extLst>
            </p:cNvPr>
            <p:cNvSpPr/>
            <p:nvPr/>
          </p:nvSpPr>
          <p:spPr>
            <a:xfrm>
              <a:off x="1996439" y="6047232"/>
              <a:ext cx="1572895" cy="279400"/>
            </a:xfrm>
            <a:custGeom>
              <a:avLst/>
              <a:gdLst/>
              <a:ahLst/>
              <a:cxnLst/>
              <a:rect l="l" t="t" r="r" b="b"/>
              <a:pathLst>
                <a:path w="1572895" h="279400">
                  <a:moveTo>
                    <a:pt x="1433322" y="0"/>
                  </a:moveTo>
                  <a:lnTo>
                    <a:pt x="0" y="0"/>
                  </a:lnTo>
                  <a:lnTo>
                    <a:pt x="0" y="278892"/>
                  </a:lnTo>
                  <a:lnTo>
                    <a:pt x="1433322" y="278892"/>
                  </a:lnTo>
                  <a:lnTo>
                    <a:pt x="1572768" y="139446"/>
                  </a:lnTo>
                  <a:lnTo>
                    <a:pt x="1433322" y="0"/>
                  </a:lnTo>
                  <a:close/>
                </a:path>
              </a:pathLst>
            </a:custGeom>
            <a:solidFill>
              <a:srgbClr val="005340"/>
            </a:solidFill>
          </p:spPr>
          <p:txBody>
            <a:bodyPr wrap="square" lIns="0" tIns="0" rIns="0" bIns="0" rtlCol="0"/>
            <a:lstStyle/>
            <a:p>
              <a:endParaRPr sz="1227" dirty="0"/>
            </a:p>
          </p:txBody>
        </p:sp>
        <p:sp>
          <p:nvSpPr>
            <p:cNvPr id="45" name="object 28">
              <a:extLst>
                <a:ext uri="{FF2B5EF4-FFF2-40B4-BE49-F238E27FC236}">
                  <a16:creationId xmlns:a16="http://schemas.microsoft.com/office/drawing/2014/main" id="{8A83B577-4349-E1C7-AC36-8FE716E16A7B}"/>
                </a:ext>
              </a:extLst>
            </p:cNvPr>
            <p:cNvSpPr/>
            <p:nvPr/>
          </p:nvSpPr>
          <p:spPr>
            <a:xfrm>
              <a:off x="1996439" y="6047232"/>
              <a:ext cx="1572895" cy="279400"/>
            </a:xfrm>
            <a:custGeom>
              <a:avLst/>
              <a:gdLst/>
              <a:ahLst/>
              <a:cxnLst/>
              <a:rect l="l" t="t" r="r" b="b"/>
              <a:pathLst>
                <a:path w="1572895" h="279400">
                  <a:moveTo>
                    <a:pt x="0" y="0"/>
                  </a:moveTo>
                  <a:lnTo>
                    <a:pt x="1433322" y="0"/>
                  </a:lnTo>
                  <a:lnTo>
                    <a:pt x="1572768" y="139446"/>
                  </a:lnTo>
                  <a:lnTo>
                    <a:pt x="1433322" y="278892"/>
                  </a:lnTo>
                  <a:lnTo>
                    <a:pt x="0" y="278892"/>
                  </a:lnTo>
                  <a:lnTo>
                    <a:pt x="0" y="0"/>
                  </a:lnTo>
                  <a:close/>
                </a:path>
              </a:pathLst>
            </a:custGeom>
            <a:ln w="12700">
              <a:solidFill>
                <a:srgbClr val="2E528F"/>
              </a:solidFill>
            </a:ln>
          </p:spPr>
          <p:txBody>
            <a:bodyPr wrap="square" lIns="0" tIns="0" rIns="0" bIns="0" rtlCol="0"/>
            <a:lstStyle/>
            <a:p>
              <a:endParaRPr sz="1227" dirty="0"/>
            </a:p>
          </p:txBody>
        </p:sp>
        <p:sp>
          <p:nvSpPr>
            <p:cNvPr id="65" name="object 27">
              <a:extLst>
                <a:ext uri="{FF2B5EF4-FFF2-40B4-BE49-F238E27FC236}">
                  <a16:creationId xmlns:a16="http://schemas.microsoft.com/office/drawing/2014/main" id="{2476C96B-C5D0-3EE4-4D35-9F5463883418}"/>
                </a:ext>
              </a:extLst>
            </p:cNvPr>
            <p:cNvSpPr/>
            <p:nvPr/>
          </p:nvSpPr>
          <p:spPr>
            <a:xfrm>
              <a:off x="3623295" y="6017328"/>
              <a:ext cx="1572895" cy="279400"/>
            </a:xfrm>
            <a:custGeom>
              <a:avLst/>
              <a:gdLst/>
              <a:ahLst/>
              <a:cxnLst/>
              <a:rect l="l" t="t" r="r" b="b"/>
              <a:pathLst>
                <a:path w="1572895" h="279400">
                  <a:moveTo>
                    <a:pt x="1433322" y="0"/>
                  </a:moveTo>
                  <a:lnTo>
                    <a:pt x="0" y="0"/>
                  </a:lnTo>
                  <a:lnTo>
                    <a:pt x="0" y="278892"/>
                  </a:lnTo>
                  <a:lnTo>
                    <a:pt x="1433322" y="278892"/>
                  </a:lnTo>
                  <a:lnTo>
                    <a:pt x="1572768" y="139446"/>
                  </a:lnTo>
                  <a:lnTo>
                    <a:pt x="1433322" y="0"/>
                  </a:lnTo>
                  <a:close/>
                </a:path>
              </a:pathLst>
            </a:custGeom>
            <a:solidFill>
              <a:srgbClr val="005340"/>
            </a:solidFill>
          </p:spPr>
          <p:txBody>
            <a:bodyPr wrap="square" lIns="0" tIns="0" rIns="0" bIns="0" rtlCol="0"/>
            <a:lstStyle/>
            <a:p>
              <a:endParaRPr sz="1227" dirty="0"/>
            </a:p>
          </p:txBody>
        </p:sp>
        <p:sp>
          <p:nvSpPr>
            <p:cNvPr id="66" name="object 28">
              <a:extLst>
                <a:ext uri="{FF2B5EF4-FFF2-40B4-BE49-F238E27FC236}">
                  <a16:creationId xmlns:a16="http://schemas.microsoft.com/office/drawing/2014/main" id="{7D0811DA-A69B-F17C-FC29-4F03BE7AD513}"/>
                </a:ext>
              </a:extLst>
            </p:cNvPr>
            <p:cNvSpPr/>
            <p:nvPr/>
          </p:nvSpPr>
          <p:spPr>
            <a:xfrm>
              <a:off x="3623295" y="6017328"/>
              <a:ext cx="1572895" cy="279400"/>
            </a:xfrm>
            <a:custGeom>
              <a:avLst/>
              <a:gdLst/>
              <a:ahLst/>
              <a:cxnLst/>
              <a:rect l="l" t="t" r="r" b="b"/>
              <a:pathLst>
                <a:path w="1572895" h="279400">
                  <a:moveTo>
                    <a:pt x="0" y="0"/>
                  </a:moveTo>
                  <a:lnTo>
                    <a:pt x="1433322" y="0"/>
                  </a:lnTo>
                  <a:lnTo>
                    <a:pt x="1572768" y="139446"/>
                  </a:lnTo>
                  <a:lnTo>
                    <a:pt x="1433322" y="278892"/>
                  </a:lnTo>
                  <a:lnTo>
                    <a:pt x="0" y="278892"/>
                  </a:lnTo>
                  <a:lnTo>
                    <a:pt x="0" y="0"/>
                  </a:lnTo>
                  <a:close/>
                </a:path>
              </a:pathLst>
            </a:custGeom>
            <a:ln w="12700">
              <a:solidFill>
                <a:srgbClr val="2E528F"/>
              </a:solidFill>
            </a:ln>
          </p:spPr>
          <p:txBody>
            <a:bodyPr wrap="square" lIns="0" tIns="0" rIns="0" bIns="0" rtlCol="0"/>
            <a:lstStyle/>
            <a:p>
              <a:endParaRPr sz="1227" dirty="0"/>
            </a:p>
          </p:txBody>
        </p:sp>
      </p:grpSp>
      <p:sp>
        <p:nvSpPr>
          <p:cNvPr id="46" name="object 29">
            <a:extLst>
              <a:ext uri="{FF2B5EF4-FFF2-40B4-BE49-F238E27FC236}">
                <a16:creationId xmlns:a16="http://schemas.microsoft.com/office/drawing/2014/main" id="{57A54CB3-DA5B-41E3-554A-F416AB34589E}"/>
              </a:ext>
            </a:extLst>
          </p:cNvPr>
          <p:cNvSpPr txBox="1"/>
          <p:nvPr/>
        </p:nvSpPr>
        <p:spPr>
          <a:xfrm>
            <a:off x="3717125" y="1226788"/>
            <a:ext cx="1154257" cy="2314626"/>
          </a:xfrm>
          <a:prstGeom prst="rect">
            <a:avLst/>
          </a:prstGeom>
        </p:spPr>
        <p:txBody>
          <a:bodyPr vert="horz" wrap="square" lIns="0" tIns="58882" rIns="0" bIns="0" rtlCol="0">
            <a:spAutoFit/>
          </a:bodyPr>
          <a:lstStyle/>
          <a:p>
            <a:pPr marL="25977" algn="ctr">
              <a:spcBef>
                <a:spcPts val="395"/>
              </a:spcBef>
            </a:pPr>
            <a:r>
              <a:rPr lang="en-US" sz="818" b="1" spc="20" dirty="0">
                <a:solidFill>
                  <a:srgbClr val="FFFFFF"/>
                </a:solidFill>
                <a:latin typeface="Calibri"/>
                <a:cs typeface="Calibri"/>
              </a:rPr>
              <a:t>10/16/2023</a:t>
            </a:r>
          </a:p>
          <a:p>
            <a:pPr marL="25977">
              <a:spcBef>
                <a:spcPts val="395"/>
              </a:spcBef>
            </a:pPr>
            <a:r>
              <a:rPr lang="en-US" sz="818" spc="-7" dirty="0">
                <a:latin typeface="Calibri"/>
                <a:cs typeface="Calibri"/>
              </a:rPr>
              <a:t>11:00</a:t>
            </a:r>
            <a:r>
              <a:rPr lang="en-US" sz="818" spc="-31" dirty="0">
                <a:latin typeface="Calibri"/>
                <a:cs typeface="Calibri"/>
              </a:rPr>
              <a:t> </a:t>
            </a:r>
            <a:r>
              <a:rPr lang="en-US" sz="818" spc="-75" dirty="0">
                <a:latin typeface="Calibri"/>
                <a:cs typeface="Calibri"/>
              </a:rPr>
              <a:t>AM</a:t>
            </a:r>
            <a:r>
              <a:rPr lang="en-US" sz="818" spc="-20" dirty="0">
                <a:latin typeface="Calibri"/>
                <a:cs typeface="Calibri"/>
              </a:rPr>
              <a:t> –</a:t>
            </a:r>
            <a:r>
              <a:rPr lang="en-US" sz="818" spc="-31" dirty="0">
                <a:latin typeface="Calibri"/>
                <a:cs typeface="Calibri"/>
              </a:rPr>
              <a:t> </a:t>
            </a:r>
            <a:r>
              <a:rPr lang="en-US" sz="818" spc="-7" dirty="0">
                <a:latin typeface="Calibri"/>
                <a:cs typeface="Calibri"/>
              </a:rPr>
              <a:t>12:00</a:t>
            </a:r>
            <a:r>
              <a:rPr lang="en-US" sz="818" spc="-24" dirty="0">
                <a:latin typeface="Calibri"/>
                <a:cs typeface="Calibri"/>
              </a:rPr>
              <a:t> </a:t>
            </a:r>
            <a:r>
              <a:rPr lang="en-US" sz="818" spc="-17" dirty="0">
                <a:latin typeface="Calibri"/>
                <a:cs typeface="Calibri"/>
              </a:rPr>
              <a:t>PM</a:t>
            </a:r>
            <a:br>
              <a:rPr lang="en-US" sz="818" spc="-17" dirty="0">
                <a:latin typeface="Calibri"/>
                <a:cs typeface="Calibri"/>
              </a:rPr>
            </a:br>
            <a:r>
              <a:rPr lang="en-US" sz="818" b="1" spc="-17" dirty="0">
                <a:solidFill>
                  <a:srgbClr val="002C71"/>
                </a:solidFill>
                <a:latin typeface="Calibri"/>
                <a:cs typeface="Calibri"/>
              </a:rPr>
              <a:t>USDA T</a:t>
            </a:r>
            <a:r>
              <a:rPr lang="en-US" sz="818" b="1" dirty="0">
                <a:solidFill>
                  <a:srgbClr val="002C71"/>
                </a:solidFill>
                <a:latin typeface="Calibri"/>
                <a:cs typeface="Calibri"/>
              </a:rPr>
              <a:t>ARGET Center </a:t>
            </a:r>
            <a:br>
              <a:rPr lang="en-US" sz="818" b="1" dirty="0">
                <a:solidFill>
                  <a:srgbClr val="002C71"/>
                </a:solidFill>
                <a:latin typeface="Calibri"/>
                <a:cs typeface="Calibri"/>
              </a:rPr>
            </a:br>
            <a:r>
              <a:rPr lang="en-US" sz="818" b="1" dirty="0">
                <a:solidFill>
                  <a:srgbClr val="002C71"/>
                </a:solidFill>
                <a:latin typeface="Calibri"/>
                <a:cs typeface="Calibri"/>
              </a:rPr>
              <a:t>Accessible Communications </a:t>
            </a:r>
            <a:br>
              <a:rPr lang="en-US" sz="818" b="1" dirty="0">
                <a:solidFill>
                  <a:srgbClr val="002C71"/>
                </a:solidFill>
                <a:latin typeface="Calibri"/>
                <a:cs typeface="Calibri"/>
              </a:rPr>
            </a:br>
            <a:r>
              <a:rPr lang="en-US" sz="818" b="1" dirty="0">
                <a:solidFill>
                  <a:srgbClr val="002C71"/>
                </a:solidFill>
                <a:latin typeface="Calibri"/>
                <a:cs typeface="Calibri"/>
              </a:rPr>
              <a:t>Program</a:t>
            </a:r>
            <a:br>
              <a:rPr lang="en-US" sz="818" spc="-17" dirty="0">
                <a:latin typeface="Calibri"/>
                <a:cs typeface="Calibri"/>
              </a:rPr>
            </a:br>
            <a:r>
              <a:rPr lang="en-US" sz="818" spc="-17" dirty="0">
                <a:latin typeface="Calibri"/>
                <a:cs typeface="Calibri"/>
              </a:rPr>
              <a:t>Nancy Frohman</a:t>
            </a:r>
            <a:br>
              <a:rPr lang="en-US" sz="818" spc="-17" dirty="0">
                <a:latin typeface="Calibri"/>
                <a:cs typeface="Calibri"/>
              </a:rPr>
            </a:br>
            <a:r>
              <a:rPr lang="en-US" sz="818" spc="-17" dirty="0">
                <a:latin typeface="Calibri"/>
                <a:cs typeface="Calibri"/>
              </a:rPr>
              <a:t>Accessible </a:t>
            </a:r>
            <a:br>
              <a:rPr lang="en-US" sz="818" spc="-17" dirty="0">
                <a:latin typeface="Calibri"/>
                <a:cs typeface="Calibri"/>
              </a:rPr>
            </a:br>
            <a:r>
              <a:rPr lang="en-US" sz="818" spc="-17" dirty="0">
                <a:latin typeface="Calibri"/>
                <a:cs typeface="Calibri"/>
              </a:rPr>
              <a:t>Communications</a:t>
            </a:r>
            <a:br>
              <a:rPr lang="en-US" sz="818" spc="-17" dirty="0">
                <a:latin typeface="Calibri"/>
                <a:cs typeface="Calibri"/>
              </a:rPr>
            </a:br>
            <a:r>
              <a:rPr lang="en-US" sz="818" spc="-17" dirty="0">
                <a:latin typeface="Calibri"/>
                <a:cs typeface="Calibri"/>
              </a:rPr>
              <a:t>Program Manager</a:t>
            </a:r>
          </a:p>
          <a:p>
            <a:pPr marL="25977">
              <a:spcBef>
                <a:spcPts val="395"/>
              </a:spcBef>
            </a:pPr>
            <a:r>
              <a:rPr lang="en-US" sz="818" spc="-7" dirty="0">
                <a:latin typeface="Calibri"/>
                <a:cs typeface="Calibri"/>
              </a:rPr>
              <a:t>1:00</a:t>
            </a:r>
            <a:r>
              <a:rPr lang="en-US" sz="818" spc="-31" dirty="0">
                <a:latin typeface="Calibri"/>
                <a:cs typeface="Calibri"/>
              </a:rPr>
              <a:t> </a:t>
            </a:r>
            <a:r>
              <a:rPr lang="en-US" sz="818" spc="-75" dirty="0">
                <a:latin typeface="Calibri"/>
                <a:cs typeface="Calibri"/>
              </a:rPr>
              <a:t>PM</a:t>
            </a:r>
            <a:r>
              <a:rPr lang="en-US" sz="818" spc="-20" dirty="0">
                <a:latin typeface="Calibri"/>
                <a:cs typeface="Calibri"/>
              </a:rPr>
              <a:t> –</a:t>
            </a:r>
            <a:r>
              <a:rPr lang="en-US" sz="818" spc="-31" dirty="0">
                <a:latin typeface="Calibri"/>
                <a:cs typeface="Calibri"/>
              </a:rPr>
              <a:t> </a:t>
            </a:r>
            <a:r>
              <a:rPr lang="en-US" sz="818" spc="-7" dirty="0">
                <a:latin typeface="Calibri"/>
                <a:cs typeface="Calibri"/>
              </a:rPr>
              <a:t>2:00</a:t>
            </a:r>
            <a:r>
              <a:rPr lang="en-US" sz="818" spc="-24" dirty="0">
                <a:latin typeface="Calibri"/>
                <a:cs typeface="Calibri"/>
              </a:rPr>
              <a:t> </a:t>
            </a:r>
            <a:r>
              <a:rPr lang="en-US" sz="818" spc="-17" dirty="0">
                <a:latin typeface="Calibri"/>
                <a:cs typeface="Calibri"/>
              </a:rPr>
              <a:t>PM</a:t>
            </a:r>
            <a:endParaRPr lang="en-US" sz="818" dirty="0">
              <a:latin typeface="Calibri"/>
              <a:cs typeface="Calibri"/>
            </a:endParaRPr>
          </a:p>
          <a:p>
            <a:pPr marL="25977">
              <a:spcBef>
                <a:spcPts val="65"/>
              </a:spcBef>
            </a:pPr>
            <a:r>
              <a:rPr lang="en-US" sz="818" b="1" dirty="0">
                <a:solidFill>
                  <a:srgbClr val="002C71"/>
                </a:solidFill>
                <a:latin typeface="Calibri"/>
                <a:cs typeface="Calibri"/>
              </a:rPr>
              <a:t>USDA TARGET Center</a:t>
            </a:r>
            <a:br>
              <a:rPr lang="en-US" sz="818" b="1" dirty="0">
                <a:solidFill>
                  <a:srgbClr val="002C71"/>
                </a:solidFill>
                <a:latin typeface="Calibri"/>
                <a:cs typeface="Calibri"/>
              </a:rPr>
            </a:br>
            <a:r>
              <a:rPr lang="en-US" sz="818" b="1" dirty="0">
                <a:solidFill>
                  <a:srgbClr val="002C71"/>
                </a:solidFill>
                <a:latin typeface="Calibri"/>
                <a:cs typeface="Calibri"/>
              </a:rPr>
              <a:t>Education Program</a:t>
            </a:r>
            <a:br>
              <a:rPr lang="en-US" sz="818" b="1" dirty="0">
                <a:solidFill>
                  <a:srgbClr val="002C71"/>
                </a:solidFill>
                <a:latin typeface="Calibri"/>
                <a:cs typeface="Calibri"/>
              </a:rPr>
            </a:br>
            <a:r>
              <a:rPr lang="en-US" sz="818" spc="-17" dirty="0">
                <a:latin typeface="Calibri"/>
                <a:cs typeface="Calibri"/>
              </a:rPr>
              <a:t>Michelle Sherbondy</a:t>
            </a:r>
            <a:br>
              <a:rPr lang="en-US" sz="818" spc="-17" dirty="0">
                <a:latin typeface="Calibri"/>
                <a:cs typeface="Calibri"/>
              </a:rPr>
            </a:br>
            <a:r>
              <a:rPr lang="en-US" sz="818" spc="-17" dirty="0">
                <a:latin typeface="Calibri"/>
                <a:cs typeface="Calibri"/>
              </a:rPr>
              <a:t>Education Program Manager</a:t>
            </a:r>
            <a:br>
              <a:rPr lang="en-US" sz="818" dirty="0">
                <a:latin typeface="Calibri"/>
                <a:cs typeface="Calibri"/>
              </a:rPr>
            </a:br>
            <a:endParaRPr lang="en-US" sz="818" dirty="0">
              <a:latin typeface="Calibri"/>
              <a:cs typeface="Calibri"/>
            </a:endParaRPr>
          </a:p>
        </p:txBody>
      </p:sp>
      <p:sp>
        <p:nvSpPr>
          <p:cNvPr id="10" name="object 10"/>
          <p:cNvSpPr txBox="1"/>
          <p:nvPr/>
        </p:nvSpPr>
        <p:spPr>
          <a:xfrm>
            <a:off x="4974689" y="1000110"/>
            <a:ext cx="510453" cy="155707"/>
          </a:xfrm>
          <a:prstGeom prst="rect">
            <a:avLst/>
          </a:prstGeom>
        </p:spPr>
        <p:txBody>
          <a:bodyPr vert="horz" wrap="square" lIns="0" tIns="8659" rIns="0" bIns="0" rtlCol="0">
            <a:spAutoFit/>
          </a:bodyPr>
          <a:lstStyle/>
          <a:p>
            <a:pPr marL="8659">
              <a:spcBef>
                <a:spcPts val="68"/>
              </a:spcBef>
            </a:pPr>
            <a:r>
              <a:rPr sz="955" b="1" spc="-7" dirty="0">
                <a:latin typeface="Calibri"/>
                <a:cs typeface="Calibri"/>
              </a:rPr>
              <a:t>TUESDAY</a:t>
            </a:r>
            <a:endParaRPr sz="955" dirty="0">
              <a:latin typeface="Calibri"/>
              <a:cs typeface="Calibri"/>
            </a:endParaRPr>
          </a:p>
        </p:txBody>
      </p:sp>
      <p:sp>
        <p:nvSpPr>
          <p:cNvPr id="13" name="object 13"/>
          <p:cNvSpPr txBox="1"/>
          <p:nvPr/>
        </p:nvSpPr>
        <p:spPr>
          <a:xfrm>
            <a:off x="4805209" y="1195482"/>
            <a:ext cx="1084118" cy="2078774"/>
          </a:xfrm>
          <a:prstGeom prst="rect">
            <a:avLst/>
          </a:prstGeom>
        </p:spPr>
        <p:txBody>
          <a:bodyPr vert="horz" wrap="square" lIns="0" tIns="61912" rIns="0" bIns="0" rtlCol="0">
            <a:spAutoFit/>
          </a:bodyPr>
          <a:lstStyle/>
          <a:p>
            <a:pPr marL="25977" algn="ctr">
              <a:spcBef>
                <a:spcPts val="389"/>
              </a:spcBef>
            </a:pPr>
            <a:r>
              <a:rPr lang="en-US" sz="818" b="1" spc="20" dirty="0">
                <a:solidFill>
                  <a:srgbClr val="FFFFFF"/>
                </a:solidFill>
                <a:latin typeface="Calibri"/>
                <a:cs typeface="Calibri"/>
              </a:rPr>
              <a:t>10/17/2023</a:t>
            </a:r>
            <a:endParaRPr lang="en-US" sz="818" dirty="0">
              <a:latin typeface="Calibri"/>
              <a:cs typeface="Calibri"/>
            </a:endParaRPr>
          </a:p>
          <a:p>
            <a:pPr marL="25977">
              <a:spcBef>
                <a:spcPts val="423"/>
              </a:spcBef>
            </a:pPr>
            <a:r>
              <a:rPr sz="818" spc="-7" dirty="0">
                <a:latin typeface="Calibri"/>
                <a:cs typeface="Calibri"/>
              </a:rPr>
              <a:t>1</a:t>
            </a:r>
            <a:r>
              <a:rPr lang="en-US" sz="818" spc="-7" dirty="0">
                <a:latin typeface="Calibri"/>
                <a:cs typeface="Calibri"/>
              </a:rPr>
              <a:t>1:00</a:t>
            </a:r>
            <a:r>
              <a:rPr sz="818" spc="-31" dirty="0">
                <a:latin typeface="Calibri"/>
                <a:cs typeface="Calibri"/>
              </a:rPr>
              <a:t> </a:t>
            </a:r>
            <a:r>
              <a:rPr sz="818" spc="-75" dirty="0">
                <a:latin typeface="Calibri"/>
                <a:cs typeface="Calibri"/>
              </a:rPr>
              <a:t>AM</a:t>
            </a:r>
            <a:r>
              <a:rPr sz="818" spc="-20" dirty="0">
                <a:latin typeface="Calibri"/>
                <a:cs typeface="Calibri"/>
              </a:rPr>
              <a:t> –</a:t>
            </a:r>
            <a:r>
              <a:rPr sz="818" spc="-31" dirty="0">
                <a:latin typeface="Calibri"/>
                <a:cs typeface="Calibri"/>
              </a:rPr>
              <a:t> </a:t>
            </a:r>
            <a:r>
              <a:rPr sz="818" spc="-7" dirty="0">
                <a:latin typeface="Calibri"/>
                <a:cs typeface="Calibri"/>
              </a:rPr>
              <a:t>1</a:t>
            </a:r>
            <a:r>
              <a:rPr lang="en-US" sz="818" spc="-7" dirty="0">
                <a:latin typeface="Calibri"/>
                <a:cs typeface="Calibri"/>
              </a:rPr>
              <a:t>2:00 PM</a:t>
            </a:r>
            <a:endParaRPr sz="818" dirty="0">
              <a:latin typeface="Calibri"/>
              <a:cs typeface="Calibri"/>
            </a:endParaRPr>
          </a:p>
          <a:p>
            <a:pPr marL="25977" marR="20781">
              <a:lnSpc>
                <a:spcPct val="102299"/>
              </a:lnSpc>
              <a:spcBef>
                <a:spcPts val="24"/>
              </a:spcBef>
            </a:pPr>
            <a:r>
              <a:rPr lang="en-US" sz="818" b="1" spc="14" dirty="0">
                <a:solidFill>
                  <a:srgbClr val="002C71"/>
                </a:solidFill>
                <a:latin typeface="Calibri"/>
                <a:cs typeface="Calibri"/>
              </a:rPr>
              <a:t>Unmasking Hidden Challenges: Chronic Conditions in the Workplace</a:t>
            </a:r>
            <a:br>
              <a:rPr lang="en-US" sz="818" b="1" spc="-14" dirty="0">
                <a:solidFill>
                  <a:srgbClr val="002C71"/>
                </a:solidFill>
                <a:latin typeface="Calibri"/>
                <a:cs typeface="Calibri"/>
              </a:rPr>
            </a:br>
            <a:r>
              <a:rPr sz="818" dirty="0">
                <a:latin typeface="Calibri"/>
                <a:cs typeface="Calibri"/>
              </a:rPr>
              <a:t>Dr.</a:t>
            </a:r>
            <a:r>
              <a:rPr sz="818" spc="3" dirty="0">
                <a:latin typeface="Calibri"/>
                <a:cs typeface="Calibri"/>
              </a:rPr>
              <a:t> </a:t>
            </a:r>
            <a:r>
              <a:rPr sz="818" dirty="0">
                <a:latin typeface="Calibri"/>
                <a:cs typeface="Calibri"/>
              </a:rPr>
              <a:t>Theresa</a:t>
            </a:r>
            <a:r>
              <a:rPr sz="818" spc="-10" dirty="0">
                <a:latin typeface="Calibri"/>
                <a:cs typeface="Calibri"/>
              </a:rPr>
              <a:t> </a:t>
            </a:r>
            <a:r>
              <a:rPr sz="818" spc="-7" dirty="0">
                <a:latin typeface="Calibri"/>
                <a:cs typeface="Calibri"/>
              </a:rPr>
              <a:t>Haskins </a:t>
            </a:r>
            <a:r>
              <a:rPr sz="818" dirty="0">
                <a:latin typeface="Calibri"/>
                <a:cs typeface="Calibri"/>
              </a:rPr>
              <a:t>Haskins</a:t>
            </a:r>
            <a:r>
              <a:rPr sz="818" spc="119" dirty="0">
                <a:latin typeface="Calibri"/>
                <a:cs typeface="Calibri"/>
              </a:rPr>
              <a:t> </a:t>
            </a:r>
            <a:r>
              <a:rPr sz="818" spc="-7" dirty="0">
                <a:latin typeface="Calibri"/>
                <a:cs typeface="Calibri"/>
              </a:rPr>
              <a:t>Consulting</a:t>
            </a:r>
            <a:endParaRPr lang="en-US" sz="818" spc="-7" dirty="0">
              <a:latin typeface="Calibri"/>
              <a:cs typeface="Calibri"/>
            </a:endParaRPr>
          </a:p>
          <a:p>
            <a:pPr marL="25977">
              <a:spcBef>
                <a:spcPts val="423"/>
              </a:spcBef>
            </a:pPr>
            <a:r>
              <a:rPr lang="en-US" sz="818" spc="-7" dirty="0">
                <a:latin typeface="Calibri"/>
                <a:cs typeface="Calibri"/>
              </a:rPr>
              <a:t>1:00</a:t>
            </a:r>
            <a:r>
              <a:rPr lang="en-US" sz="818" spc="-31" dirty="0">
                <a:latin typeface="Calibri"/>
                <a:cs typeface="Calibri"/>
              </a:rPr>
              <a:t> </a:t>
            </a:r>
            <a:r>
              <a:rPr lang="en-US" sz="818" spc="-75" dirty="0">
                <a:latin typeface="Calibri"/>
                <a:cs typeface="Calibri"/>
              </a:rPr>
              <a:t>PM</a:t>
            </a:r>
            <a:r>
              <a:rPr lang="en-US" sz="818" spc="-20" dirty="0">
                <a:latin typeface="Calibri"/>
                <a:cs typeface="Calibri"/>
              </a:rPr>
              <a:t> –</a:t>
            </a:r>
            <a:r>
              <a:rPr lang="en-US" sz="818" spc="-31" dirty="0">
                <a:latin typeface="Calibri"/>
                <a:cs typeface="Calibri"/>
              </a:rPr>
              <a:t> 2</a:t>
            </a:r>
            <a:r>
              <a:rPr lang="en-US" sz="818" spc="-7" dirty="0">
                <a:latin typeface="Calibri"/>
                <a:cs typeface="Calibri"/>
              </a:rPr>
              <a:t>:00 PM</a:t>
            </a:r>
            <a:endParaRPr lang="en-US" sz="818" dirty="0">
              <a:latin typeface="Calibri"/>
              <a:cs typeface="Calibri"/>
            </a:endParaRPr>
          </a:p>
          <a:p>
            <a:pPr marL="25977" marR="20781">
              <a:lnSpc>
                <a:spcPct val="102299"/>
              </a:lnSpc>
              <a:spcBef>
                <a:spcPts val="24"/>
              </a:spcBef>
            </a:pPr>
            <a:r>
              <a:rPr lang="en-US" sz="818" b="1" spc="14" dirty="0">
                <a:solidFill>
                  <a:srgbClr val="002C71"/>
                </a:solidFill>
                <a:latin typeface="Calibri"/>
                <a:cs typeface="Calibri"/>
              </a:rPr>
              <a:t>Equity, Accessibility, and Inclusion in the Workplace (Part 1 of 2)</a:t>
            </a:r>
            <a:br>
              <a:rPr lang="en-US" sz="818" b="1" spc="-14" dirty="0">
                <a:solidFill>
                  <a:srgbClr val="002C71"/>
                </a:solidFill>
                <a:latin typeface="Calibri"/>
                <a:cs typeface="Calibri"/>
              </a:rPr>
            </a:br>
            <a:r>
              <a:rPr lang="en-US" sz="818" dirty="0">
                <a:latin typeface="Calibri"/>
                <a:cs typeface="Calibri"/>
              </a:rPr>
              <a:t>Dr.</a:t>
            </a:r>
            <a:r>
              <a:rPr lang="en-US" sz="818" spc="3" dirty="0">
                <a:latin typeface="Calibri"/>
                <a:cs typeface="Calibri"/>
              </a:rPr>
              <a:t> </a:t>
            </a:r>
            <a:r>
              <a:rPr lang="en-US" sz="818" dirty="0">
                <a:latin typeface="Calibri"/>
                <a:cs typeface="Calibri"/>
              </a:rPr>
              <a:t>Theresa</a:t>
            </a:r>
            <a:r>
              <a:rPr lang="en-US" sz="818" spc="-10" dirty="0">
                <a:latin typeface="Calibri"/>
                <a:cs typeface="Calibri"/>
              </a:rPr>
              <a:t> </a:t>
            </a:r>
            <a:r>
              <a:rPr lang="en-US" sz="818" spc="-7" dirty="0">
                <a:latin typeface="Calibri"/>
                <a:cs typeface="Calibri"/>
              </a:rPr>
              <a:t>Haskins </a:t>
            </a:r>
            <a:r>
              <a:rPr lang="en-US" sz="818" dirty="0">
                <a:latin typeface="Calibri"/>
                <a:cs typeface="Calibri"/>
              </a:rPr>
              <a:t>Haskins</a:t>
            </a:r>
            <a:r>
              <a:rPr lang="en-US" sz="818" spc="119" dirty="0">
                <a:latin typeface="Calibri"/>
                <a:cs typeface="Calibri"/>
              </a:rPr>
              <a:t> </a:t>
            </a:r>
            <a:r>
              <a:rPr lang="en-US" sz="818" spc="-7" dirty="0">
                <a:latin typeface="Calibri"/>
                <a:cs typeface="Calibri"/>
              </a:rPr>
              <a:t>Consulting</a:t>
            </a:r>
            <a:endParaRPr lang="en-US" sz="818" dirty="0">
              <a:latin typeface="Calibri"/>
              <a:cs typeface="Calibri"/>
            </a:endParaRPr>
          </a:p>
          <a:p>
            <a:pPr marL="25977" marR="20781">
              <a:lnSpc>
                <a:spcPct val="102299"/>
              </a:lnSpc>
              <a:spcBef>
                <a:spcPts val="24"/>
              </a:spcBef>
            </a:pPr>
            <a:endParaRPr sz="818" dirty="0">
              <a:latin typeface="Calibri"/>
              <a:cs typeface="Calibri"/>
            </a:endParaRPr>
          </a:p>
        </p:txBody>
      </p:sp>
      <p:sp>
        <p:nvSpPr>
          <p:cNvPr id="12" name="object 12"/>
          <p:cNvSpPr txBox="1"/>
          <p:nvPr/>
        </p:nvSpPr>
        <p:spPr>
          <a:xfrm>
            <a:off x="7344645" y="989655"/>
            <a:ext cx="600941" cy="155707"/>
          </a:xfrm>
          <a:prstGeom prst="rect">
            <a:avLst/>
          </a:prstGeom>
        </p:spPr>
        <p:txBody>
          <a:bodyPr vert="horz" wrap="square" lIns="0" tIns="8659" rIns="0" bIns="0" rtlCol="0">
            <a:spAutoFit/>
          </a:bodyPr>
          <a:lstStyle/>
          <a:p>
            <a:pPr marL="8659">
              <a:spcBef>
                <a:spcPts val="68"/>
              </a:spcBef>
            </a:pPr>
            <a:r>
              <a:rPr sz="955" b="1" spc="-7" dirty="0">
                <a:latin typeface="Calibri"/>
                <a:cs typeface="Calibri"/>
              </a:rPr>
              <a:t>THURSDAY</a:t>
            </a:r>
            <a:endParaRPr sz="955" dirty="0">
              <a:latin typeface="Calibri"/>
              <a:cs typeface="Calibri"/>
            </a:endParaRPr>
          </a:p>
        </p:txBody>
      </p:sp>
      <p:grpSp>
        <p:nvGrpSpPr>
          <p:cNvPr id="14" name="object 14">
            <a:extLst>
              <a:ext uri="{C183D7F6-B498-43B3-948B-1728B52AA6E4}">
                <adec:decorative xmlns:adec="http://schemas.microsoft.com/office/drawing/2017/decorative" val="1"/>
              </a:ext>
            </a:extLst>
          </p:cNvPr>
          <p:cNvGrpSpPr/>
          <p:nvPr/>
        </p:nvGrpSpPr>
        <p:grpSpPr>
          <a:xfrm>
            <a:off x="5969057" y="1230110"/>
            <a:ext cx="1130877" cy="192665"/>
            <a:chOff x="3700017" y="1804161"/>
            <a:chExt cx="1658620" cy="282575"/>
          </a:xfrm>
        </p:grpSpPr>
        <p:sp>
          <p:nvSpPr>
            <p:cNvPr id="15" name="object 15"/>
            <p:cNvSpPr/>
            <p:nvPr/>
          </p:nvSpPr>
          <p:spPr>
            <a:xfrm>
              <a:off x="3706367" y="1810511"/>
              <a:ext cx="1645920" cy="269875"/>
            </a:xfrm>
            <a:custGeom>
              <a:avLst/>
              <a:gdLst/>
              <a:ahLst/>
              <a:cxnLst/>
              <a:rect l="l" t="t" r="r" b="b"/>
              <a:pathLst>
                <a:path w="1645920" h="269875">
                  <a:moveTo>
                    <a:pt x="1511046" y="0"/>
                  </a:moveTo>
                  <a:lnTo>
                    <a:pt x="0" y="0"/>
                  </a:lnTo>
                  <a:lnTo>
                    <a:pt x="0" y="269748"/>
                  </a:lnTo>
                  <a:lnTo>
                    <a:pt x="1511046" y="269748"/>
                  </a:lnTo>
                  <a:lnTo>
                    <a:pt x="1645920" y="134874"/>
                  </a:lnTo>
                  <a:lnTo>
                    <a:pt x="1511046" y="0"/>
                  </a:lnTo>
                  <a:close/>
                </a:path>
              </a:pathLst>
            </a:custGeom>
            <a:solidFill>
              <a:srgbClr val="005340"/>
            </a:solidFill>
          </p:spPr>
          <p:txBody>
            <a:bodyPr wrap="square" lIns="0" tIns="0" rIns="0" bIns="0" rtlCol="0"/>
            <a:lstStyle/>
            <a:p>
              <a:endParaRPr sz="1227" dirty="0"/>
            </a:p>
          </p:txBody>
        </p:sp>
        <p:sp>
          <p:nvSpPr>
            <p:cNvPr id="16" name="object 16"/>
            <p:cNvSpPr/>
            <p:nvPr/>
          </p:nvSpPr>
          <p:spPr>
            <a:xfrm>
              <a:off x="3706367" y="1810511"/>
              <a:ext cx="1645920" cy="269875"/>
            </a:xfrm>
            <a:custGeom>
              <a:avLst/>
              <a:gdLst/>
              <a:ahLst/>
              <a:cxnLst/>
              <a:rect l="l" t="t" r="r" b="b"/>
              <a:pathLst>
                <a:path w="1645920" h="269875">
                  <a:moveTo>
                    <a:pt x="0" y="0"/>
                  </a:moveTo>
                  <a:lnTo>
                    <a:pt x="1511046" y="0"/>
                  </a:lnTo>
                  <a:lnTo>
                    <a:pt x="1645920" y="134874"/>
                  </a:lnTo>
                  <a:lnTo>
                    <a:pt x="1511046" y="269748"/>
                  </a:lnTo>
                  <a:lnTo>
                    <a:pt x="0" y="269748"/>
                  </a:lnTo>
                  <a:lnTo>
                    <a:pt x="0" y="0"/>
                  </a:lnTo>
                  <a:close/>
                </a:path>
              </a:pathLst>
            </a:custGeom>
            <a:ln w="12700">
              <a:solidFill>
                <a:srgbClr val="2E528F"/>
              </a:solidFill>
            </a:ln>
          </p:spPr>
          <p:txBody>
            <a:bodyPr wrap="square" lIns="0" tIns="0" rIns="0" bIns="0" rtlCol="0"/>
            <a:lstStyle/>
            <a:p>
              <a:endParaRPr sz="1227" dirty="0"/>
            </a:p>
          </p:txBody>
        </p:sp>
      </p:grpSp>
      <p:sp>
        <p:nvSpPr>
          <p:cNvPr id="17" name="object 17"/>
          <p:cNvSpPr txBox="1"/>
          <p:nvPr/>
        </p:nvSpPr>
        <p:spPr>
          <a:xfrm>
            <a:off x="5973861" y="1195482"/>
            <a:ext cx="1459066" cy="2752484"/>
          </a:xfrm>
          <a:prstGeom prst="rect">
            <a:avLst/>
          </a:prstGeom>
        </p:spPr>
        <p:txBody>
          <a:bodyPr vert="horz" wrap="square" lIns="0" tIns="61912" rIns="0" bIns="0" rtlCol="0">
            <a:spAutoFit/>
          </a:bodyPr>
          <a:lstStyle/>
          <a:p>
            <a:pPr marL="25977">
              <a:spcBef>
                <a:spcPts val="389"/>
              </a:spcBef>
            </a:pPr>
            <a:r>
              <a:rPr lang="en-US" sz="818" b="1" spc="20" dirty="0">
                <a:solidFill>
                  <a:srgbClr val="FFFFFF"/>
                </a:solidFill>
                <a:latin typeface="Calibri"/>
                <a:cs typeface="Calibri"/>
              </a:rPr>
              <a:t>         10/18/2023</a:t>
            </a:r>
            <a:endParaRPr lang="en-US" sz="818" dirty="0">
              <a:latin typeface="Calibri"/>
              <a:cs typeface="Calibri"/>
            </a:endParaRPr>
          </a:p>
          <a:p>
            <a:pPr marL="25977">
              <a:spcBef>
                <a:spcPts val="423"/>
              </a:spcBef>
            </a:pPr>
            <a:r>
              <a:rPr sz="818" spc="-7" dirty="0">
                <a:latin typeface="Calibri"/>
                <a:cs typeface="Calibri"/>
              </a:rPr>
              <a:t>10:00</a:t>
            </a:r>
            <a:r>
              <a:rPr sz="818" spc="-31" dirty="0">
                <a:latin typeface="Calibri"/>
                <a:cs typeface="Calibri"/>
              </a:rPr>
              <a:t> </a:t>
            </a:r>
            <a:r>
              <a:rPr sz="818" spc="-75" dirty="0">
                <a:latin typeface="Calibri"/>
                <a:cs typeface="Calibri"/>
              </a:rPr>
              <a:t>AM</a:t>
            </a:r>
            <a:r>
              <a:rPr sz="818" spc="-20" dirty="0">
                <a:latin typeface="Calibri"/>
                <a:cs typeface="Calibri"/>
              </a:rPr>
              <a:t> –</a:t>
            </a:r>
            <a:r>
              <a:rPr sz="818" spc="-31" dirty="0">
                <a:latin typeface="Calibri"/>
                <a:cs typeface="Calibri"/>
              </a:rPr>
              <a:t> </a:t>
            </a:r>
            <a:r>
              <a:rPr sz="818" spc="-7" dirty="0">
                <a:latin typeface="Calibri"/>
                <a:cs typeface="Calibri"/>
              </a:rPr>
              <a:t>11:00</a:t>
            </a:r>
            <a:r>
              <a:rPr sz="818" spc="-24" dirty="0">
                <a:latin typeface="Calibri"/>
                <a:cs typeface="Calibri"/>
              </a:rPr>
              <a:t> </a:t>
            </a:r>
            <a:r>
              <a:rPr sz="818" spc="-17" dirty="0">
                <a:latin typeface="Calibri"/>
                <a:cs typeface="Calibri"/>
              </a:rPr>
              <a:t>AM</a:t>
            </a:r>
            <a:endParaRPr sz="818" dirty="0">
              <a:latin typeface="Calibri"/>
              <a:cs typeface="Calibri"/>
            </a:endParaRPr>
          </a:p>
          <a:p>
            <a:pPr marL="25977">
              <a:spcBef>
                <a:spcPts val="65"/>
              </a:spcBef>
            </a:pPr>
            <a:r>
              <a:rPr lang="en-US" sz="818" b="1" dirty="0">
                <a:solidFill>
                  <a:srgbClr val="002C71"/>
                </a:solidFill>
                <a:latin typeface="Calibri"/>
                <a:cs typeface="Calibri"/>
              </a:rPr>
              <a:t>Ergonomic Equity: Addressing Risk Factors Through Job Analysis and Prevention</a:t>
            </a:r>
            <a:endParaRPr sz="818" dirty="0">
              <a:latin typeface="Calibri"/>
              <a:cs typeface="Calibri"/>
            </a:endParaRPr>
          </a:p>
          <a:p>
            <a:pPr marL="25977" marR="29007">
              <a:lnSpc>
                <a:spcPct val="106700"/>
              </a:lnSpc>
              <a:spcBef>
                <a:spcPts val="7"/>
              </a:spcBef>
            </a:pPr>
            <a:r>
              <a:rPr lang="en-US" sz="818" spc="-17" dirty="0">
                <a:latin typeface="Calibri"/>
                <a:cs typeface="Calibri"/>
              </a:rPr>
              <a:t>Sandra Miller</a:t>
            </a:r>
            <a:br>
              <a:rPr lang="en-US" sz="818" spc="-17" dirty="0">
                <a:latin typeface="Calibri"/>
                <a:cs typeface="Calibri"/>
              </a:rPr>
            </a:br>
            <a:r>
              <a:rPr lang="en-US" sz="818" spc="-17" dirty="0">
                <a:latin typeface="Calibri"/>
                <a:cs typeface="Calibri"/>
              </a:rPr>
              <a:t>Britroix</a:t>
            </a:r>
          </a:p>
          <a:p>
            <a:pPr marL="25977">
              <a:spcBef>
                <a:spcPts val="423"/>
              </a:spcBef>
            </a:pPr>
            <a:r>
              <a:rPr lang="en-US" sz="818" spc="-7" dirty="0">
                <a:latin typeface="Calibri"/>
                <a:cs typeface="Calibri"/>
              </a:rPr>
              <a:t>12:00 PM – 1:00 PM</a:t>
            </a:r>
            <a:br>
              <a:rPr lang="en-US" sz="818" spc="-7" dirty="0">
                <a:latin typeface="Calibri"/>
                <a:cs typeface="Calibri"/>
              </a:rPr>
            </a:br>
            <a:r>
              <a:rPr lang="en-US" sz="818" b="1" spc="-7" dirty="0">
                <a:solidFill>
                  <a:srgbClr val="002C71"/>
                </a:solidFill>
                <a:latin typeface="Calibri"/>
                <a:cs typeface="Calibri"/>
              </a:rPr>
              <a:t>Digital Accessibility Fundamentals for Websites, Documents, and Video</a:t>
            </a:r>
            <a:br>
              <a:rPr lang="en-US" sz="818" b="1" dirty="0">
                <a:solidFill>
                  <a:srgbClr val="002C71"/>
                </a:solidFill>
                <a:latin typeface="Calibri"/>
                <a:cs typeface="Calibri"/>
              </a:rPr>
            </a:br>
            <a:r>
              <a:rPr lang="en-US" sz="818" spc="-17" dirty="0">
                <a:latin typeface="Calibri"/>
                <a:cs typeface="Calibri"/>
              </a:rPr>
              <a:t>Mike Caprara</a:t>
            </a:r>
            <a:br>
              <a:rPr lang="en-US" sz="818" spc="-17" dirty="0">
                <a:latin typeface="Calibri"/>
                <a:cs typeface="Calibri"/>
              </a:rPr>
            </a:br>
            <a:r>
              <a:rPr lang="en-US" sz="818" spc="-17" dirty="0">
                <a:latin typeface="Calibri"/>
                <a:cs typeface="Calibri"/>
              </a:rPr>
              <a:t>The </a:t>
            </a:r>
            <a:r>
              <a:rPr lang="en-US" sz="818" spc="-17" dirty="0" err="1">
                <a:latin typeface="Calibri"/>
                <a:cs typeface="Calibri"/>
              </a:rPr>
              <a:t>Viscardi</a:t>
            </a:r>
            <a:r>
              <a:rPr lang="en-US" sz="818" spc="-17" dirty="0">
                <a:latin typeface="Calibri"/>
                <a:cs typeface="Calibri"/>
              </a:rPr>
              <a:t> Center</a:t>
            </a:r>
          </a:p>
          <a:p>
            <a:pPr marL="25977">
              <a:spcBef>
                <a:spcPts val="423"/>
              </a:spcBef>
            </a:pPr>
            <a:endParaRPr lang="en-US" sz="818" spc="-17" dirty="0">
              <a:latin typeface="Calibri"/>
              <a:cs typeface="Calibri"/>
            </a:endParaRPr>
          </a:p>
          <a:p>
            <a:pPr marL="25977">
              <a:spcBef>
                <a:spcPts val="423"/>
              </a:spcBef>
            </a:pPr>
            <a:endParaRPr lang="en-US" sz="818" spc="-17" dirty="0">
              <a:latin typeface="Calibri"/>
              <a:cs typeface="Calibri"/>
            </a:endParaRPr>
          </a:p>
          <a:p>
            <a:pPr marL="25977">
              <a:spcBef>
                <a:spcPts val="423"/>
              </a:spcBef>
            </a:pPr>
            <a:br>
              <a:rPr lang="en-US" sz="818" b="1" dirty="0">
                <a:solidFill>
                  <a:srgbClr val="002C71"/>
                </a:solidFill>
                <a:highlight>
                  <a:srgbClr val="FFFF00"/>
                </a:highlight>
                <a:latin typeface="Calibri"/>
                <a:cs typeface="Calibri"/>
              </a:rPr>
            </a:br>
            <a:endParaRPr lang="en-US" sz="818" spc="-17" dirty="0">
              <a:highlight>
                <a:srgbClr val="FFFF00"/>
              </a:highlight>
              <a:latin typeface="Calibri"/>
              <a:cs typeface="Calibri"/>
            </a:endParaRPr>
          </a:p>
          <a:p>
            <a:pPr marL="25977" marR="29007">
              <a:lnSpc>
                <a:spcPct val="106700"/>
              </a:lnSpc>
              <a:spcBef>
                <a:spcPts val="7"/>
              </a:spcBef>
            </a:pPr>
            <a:endParaRPr lang="en-US" sz="818" dirty="0">
              <a:highlight>
                <a:srgbClr val="FFFF00"/>
              </a:highlight>
              <a:latin typeface="Calibri"/>
              <a:cs typeface="Calibri"/>
            </a:endParaRPr>
          </a:p>
          <a:p>
            <a:pPr marL="25977" marR="29007">
              <a:lnSpc>
                <a:spcPct val="106700"/>
              </a:lnSpc>
              <a:spcBef>
                <a:spcPts val="7"/>
              </a:spcBef>
            </a:pPr>
            <a:endParaRPr sz="818" dirty="0">
              <a:latin typeface="Calibri"/>
              <a:cs typeface="Calibri"/>
            </a:endParaRPr>
          </a:p>
        </p:txBody>
      </p:sp>
      <p:grpSp>
        <p:nvGrpSpPr>
          <p:cNvPr id="18" name="Group 17">
            <a:extLst>
              <a:ext uri="{FF2B5EF4-FFF2-40B4-BE49-F238E27FC236}">
                <a16:creationId xmlns:a16="http://schemas.microsoft.com/office/drawing/2014/main" id="{96BB8BB5-8A25-F4BC-FE47-C5A2D95C6349}"/>
              </a:ext>
              <a:ext uri="{C183D7F6-B498-43B3-948B-1728B52AA6E4}">
                <adec:decorative xmlns:adec="http://schemas.microsoft.com/office/drawing/2017/decorative" val="1"/>
              </a:ext>
            </a:extLst>
          </p:cNvPr>
          <p:cNvGrpSpPr/>
          <p:nvPr/>
        </p:nvGrpSpPr>
        <p:grpSpPr>
          <a:xfrm>
            <a:off x="4759074" y="3986006"/>
            <a:ext cx="1154257" cy="1690609"/>
            <a:chOff x="1925886" y="4890882"/>
            <a:chExt cx="1692910" cy="2479561"/>
          </a:xfrm>
        </p:grpSpPr>
        <p:grpSp>
          <p:nvGrpSpPr>
            <p:cNvPr id="26" name="object 26"/>
            <p:cNvGrpSpPr/>
            <p:nvPr/>
          </p:nvGrpSpPr>
          <p:grpSpPr>
            <a:xfrm>
              <a:off x="1996484" y="4945432"/>
              <a:ext cx="1572895" cy="279400"/>
              <a:chOff x="1996439" y="6047232"/>
              <a:chExt cx="1572895" cy="279400"/>
            </a:xfrm>
          </p:grpSpPr>
          <p:sp>
            <p:nvSpPr>
              <p:cNvPr id="27" name="object 27"/>
              <p:cNvSpPr/>
              <p:nvPr/>
            </p:nvSpPr>
            <p:spPr>
              <a:xfrm>
                <a:off x="1996439" y="6047232"/>
                <a:ext cx="1572895" cy="279400"/>
              </a:xfrm>
              <a:custGeom>
                <a:avLst/>
                <a:gdLst/>
                <a:ahLst/>
                <a:cxnLst/>
                <a:rect l="l" t="t" r="r" b="b"/>
                <a:pathLst>
                  <a:path w="1572895" h="279400">
                    <a:moveTo>
                      <a:pt x="1433322" y="0"/>
                    </a:moveTo>
                    <a:lnTo>
                      <a:pt x="0" y="0"/>
                    </a:lnTo>
                    <a:lnTo>
                      <a:pt x="0" y="278892"/>
                    </a:lnTo>
                    <a:lnTo>
                      <a:pt x="1433322" y="278892"/>
                    </a:lnTo>
                    <a:lnTo>
                      <a:pt x="1572768" y="139446"/>
                    </a:lnTo>
                    <a:lnTo>
                      <a:pt x="1433322" y="0"/>
                    </a:lnTo>
                    <a:close/>
                  </a:path>
                </a:pathLst>
              </a:custGeom>
              <a:solidFill>
                <a:srgbClr val="005340"/>
              </a:solidFill>
            </p:spPr>
            <p:txBody>
              <a:bodyPr wrap="square" lIns="0" tIns="0" rIns="0" bIns="0" rtlCol="0"/>
              <a:lstStyle/>
              <a:p>
                <a:endParaRPr sz="1227" dirty="0"/>
              </a:p>
            </p:txBody>
          </p:sp>
          <p:sp>
            <p:nvSpPr>
              <p:cNvPr id="28" name="object 28"/>
              <p:cNvSpPr/>
              <p:nvPr/>
            </p:nvSpPr>
            <p:spPr>
              <a:xfrm>
                <a:off x="1996439" y="6047232"/>
                <a:ext cx="1572895" cy="279400"/>
              </a:xfrm>
              <a:custGeom>
                <a:avLst/>
                <a:gdLst/>
                <a:ahLst/>
                <a:cxnLst/>
                <a:rect l="l" t="t" r="r" b="b"/>
                <a:pathLst>
                  <a:path w="1572895" h="279400">
                    <a:moveTo>
                      <a:pt x="0" y="0"/>
                    </a:moveTo>
                    <a:lnTo>
                      <a:pt x="1433322" y="0"/>
                    </a:lnTo>
                    <a:lnTo>
                      <a:pt x="1572768" y="139446"/>
                    </a:lnTo>
                    <a:lnTo>
                      <a:pt x="1433322" y="278892"/>
                    </a:lnTo>
                    <a:lnTo>
                      <a:pt x="0" y="278892"/>
                    </a:lnTo>
                    <a:lnTo>
                      <a:pt x="0" y="0"/>
                    </a:lnTo>
                    <a:close/>
                  </a:path>
                </a:pathLst>
              </a:custGeom>
              <a:ln w="12700">
                <a:solidFill>
                  <a:srgbClr val="2E528F"/>
                </a:solidFill>
              </a:ln>
            </p:spPr>
            <p:txBody>
              <a:bodyPr wrap="square" lIns="0" tIns="0" rIns="0" bIns="0" rtlCol="0"/>
              <a:lstStyle/>
              <a:p>
                <a:endParaRPr sz="1227" dirty="0"/>
              </a:p>
            </p:txBody>
          </p:sp>
        </p:grpSp>
        <p:sp>
          <p:nvSpPr>
            <p:cNvPr id="29" name="object 29"/>
            <p:cNvSpPr txBox="1">
              <a:spLocks/>
            </p:cNvSpPr>
            <p:nvPr/>
          </p:nvSpPr>
          <p:spPr>
            <a:xfrm>
              <a:off x="1925886" y="4890882"/>
              <a:ext cx="1692910" cy="2479561"/>
            </a:xfrm>
            <a:prstGeom prst="rect">
              <a:avLst/>
            </a:prstGeom>
          </p:spPr>
          <p:txBody>
            <a:bodyPr vert="horz" wrap="square" lIns="0" tIns="58882" rIns="0" bIns="0" rtlCol="0">
              <a:spAutoFit/>
            </a:bodyPr>
            <a:lstStyle/>
            <a:p>
              <a:pPr marL="25977" algn="ctr">
                <a:spcBef>
                  <a:spcPts val="395"/>
                </a:spcBef>
              </a:pPr>
              <a:r>
                <a:rPr lang="en-US" sz="818" b="1" spc="20" dirty="0">
                  <a:solidFill>
                    <a:srgbClr val="FFFFFF"/>
                  </a:solidFill>
                  <a:latin typeface="Calibri"/>
                  <a:cs typeface="Calibri"/>
                </a:rPr>
                <a:t>10/24/2023</a:t>
              </a:r>
              <a:endParaRPr lang="en-US" sz="818" dirty="0">
                <a:latin typeface="Calibri"/>
                <a:cs typeface="Calibri"/>
              </a:endParaRPr>
            </a:p>
            <a:p>
              <a:pPr marL="25977">
                <a:spcBef>
                  <a:spcPts val="395"/>
                </a:spcBef>
              </a:pPr>
              <a:r>
                <a:rPr sz="818" spc="-7" dirty="0">
                  <a:latin typeface="Calibri"/>
                  <a:cs typeface="Calibri"/>
                </a:rPr>
                <a:t>1</a:t>
              </a:r>
              <a:r>
                <a:rPr lang="en-US" sz="818" spc="-7" dirty="0">
                  <a:latin typeface="Calibri"/>
                  <a:cs typeface="Calibri"/>
                </a:rPr>
                <a:t>1</a:t>
              </a:r>
              <a:r>
                <a:rPr sz="818" spc="-7" dirty="0">
                  <a:latin typeface="Calibri"/>
                  <a:cs typeface="Calibri"/>
                </a:rPr>
                <a:t>:00</a:t>
              </a:r>
              <a:r>
                <a:rPr sz="818" spc="-31" dirty="0">
                  <a:latin typeface="Calibri"/>
                  <a:cs typeface="Calibri"/>
                </a:rPr>
                <a:t> </a:t>
              </a:r>
              <a:r>
                <a:rPr sz="818" spc="-75" dirty="0">
                  <a:latin typeface="Calibri"/>
                  <a:cs typeface="Calibri"/>
                </a:rPr>
                <a:t>AM</a:t>
              </a:r>
              <a:r>
                <a:rPr sz="818" spc="-20" dirty="0">
                  <a:latin typeface="Calibri"/>
                  <a:cs typeface="Calibri"/>
                </a:rPr>
                <a:t> –</a:t>
              </a:r>
              <a:r>
                <a:rPr sz="818" spc="-31" dirty="0">
                  <a:latin typeface="Calibri"/>
                  <a:cs typeface="Calibri"/>
                </a:rPr>
                <a:t> </a:t>
              </a:r>
              <a:r>
                <a:rPr sz="818" spc="-7" dirty="0">
                  <a:latin typeface="Calibri"/>
                  <a:cs typeface="Calibri"/>
                </a:rPr>
                <a:t>12:00</a:t>
              </a:r>
              <a:r>
                <a:rPr sz="818" spc="-24" dirty="0">
                  <a:latin typeface="Calibri"/>
                  <a:cs typeface="Calibri"/>
                </a:rPr>
                <a:t> </a:t>
              </a:r>
              <a:r>
                <a:rPr sz="818" spc="-17" dirty="0">
                  <a:latin typeface="Calibri"/>
                  <a:cs typeface="Calibri"/>
                </a:rPr>
                <a:t>PM</a:t>
              </a:r>
              <a:endParaRPr sz="818" dirty="0">
                <a:latin typeface="Calibri"/>
                <a:cs typeface="Calibri"/>
              </a:endParaRPr>
            </a:p>
            <a:p>
              <a:pPr marL="25977" marR="20781">
                <a:lnSpc>
                  <a:spcPct val="102299"/>
                </a:lnSpc>
                <a:spcBef>
                  <a:spcPts val="24"/>
                </a:spcBef>
              </a:pPr>
              <a:r>
                <a:rPr lang="en-US" sz="818" b="1" spc="14" dirty="0">
                  <a:solidFill>
                    <a:srgbClr val="002C71"/>
                  </a:solidFill>
                  <a:latin typeface="Calibri"/>
                  <a:cs typeface="Calibri"/>
                </a:rPr>
                <a:t>Thriving with ADHD at Work</a:t>
              </a:r>
              <a:br>
                <a:rPr lang="en-US" sz="818" b="1" spc="-14" dirty="0">
                  <a:solidFill>
                    <a:srgbClr val="002C71"/>
                  </a:solidFill>
                  <a:latin typeface="Calibri"/>
                  <a:cs typeface="Calibri"/>
                </a:rPr>
              </a:br>
              <a:r>
                <a:rPr lang="en-US" sz="818" dirty="0">
                  <a:latin typeface="Calibri"/>
                  <a:cs typeface="Calibri"/>
                </a:rPr>
                <a:t>Dr.</a:t>
              </a:r>
              <a:r>
                <a:rPr lang="en-US" sz="818" spc="3" dirty="0">
                  <a:latin typeface="Calibri"/>
                  <a:cs typeface="Calibri"/>
                </a:rPr>
                <a:t> </a:t>
              </a:r>
              <a:r>
                <a:rPr lang="en-US" sz="818" dirty="0">
                  <a:latin typeface="Calibri"/>
                  <a:cs typeface="Calibri"/>
                </a:rPr>
                <a:t>Theresa</a:t>
              </a:r>
              <a:r>
                <a:rPr lang="en-US" sz="818" spc="-10" dirty="0">
                  <a:latin typeface="Calibri"/>
                  <a:cs typeface="Calibri"/>
                </a:rPr>
                <a:t> </a:t>
              </a:r>
              <a:r>
                <a:rPr lang="en-US" sz="818" spc="-7" dirty="0">
                  <a:latin typeface="Calibri"/>
                  <a:cs typeface="Calibri"/>
                </a:rPr>
                <a:t>Haskins </a:t>
              </a:r>
              <a:r>
                <a:rPr lang="en-US" sz="818" dirty="0">
                  <a:latin typeface="Calibri"/>
                  <a:cs typeface="Calibri"/>
                </a:rPr>
                <a:t>Haskins</a:t>
              </a:r>
              <a:r>
                <a:rPr lang="en-US" sz="818" spc="119" dirty="0">
                  <a:latin typeface="Calibri"/>
                  <a:cs typeface="Calibri"/>
                </a:rPr>
                <a:t> </a:t>
              </a:r>
              <a:r>
                <a:rPr lang="en-US" sz="818" spc="-7" dirty="0">
                  <a:latin typeface="Calibri"/>
                  <a:cs typeface="Calibri"/>
                </a:rPr>
                <a:t>Consulting</a:t>
              </a:r>
              <a:endParaRPr lang="en-US" sz="818" dirty="0">
                <a:latin typeface="Calibri"/>
                <a:cs typeface="Calibri"/>
              </a:endParaRPr>
            </a:p>
            <a:p>
              <a:pPr marL="25977">
                <a:spcBef>
                  <a:spcPts val="433"/>
                </a:spcBef>
              </a:pPr>
              <a:r>
                <a:rPr sz="818" spc="-7" dirty="0">
                  <a:latin typeface="Calibri"/>
                  <a:cs typeface="Calibri"/>
                </a:rPr>
                <a:t>1:00</a:t>
              </a:r>
              <a:r>
                <a:rPr sz="818" spc="-41" dirty="0">
                  <a:latin typeface="Calibri"/>
                  <a:cs typeface="Calibri"/>
                </a:rPr>
                <a:t> </a:t>
              </a:r>
              <a:r>
                <a:rPr sz="818" spc="-37" dirty="0">
                  <a:latin typeface="Calibri"/>
                  <a:cs typeface="Calibri"/>
                </a:rPr>
                <a:t>PM</a:t>
              </a:r>
              <a:r>
                <a:rPr sz="818" spc="-27" dirty="0">
                  <a:latin typeface="Calibri"/>
                  <a:cs typeface="Calibri"/>
                </a:rPr>
                <a:t> </a:t>
              </a:r>
              <a:r>
                <a:rPr sz="818" spc="-20" dirty="0">
                  <a:latin typeface="Calibri"/>
                  <a:cs typeface="Calibri"/>
                </a:rPr>
                <a:t>–</a:t>
              </a:r>
              <a:r>
                <a:rPr sz="818" spc="-31" dirty="0">
                  <a:latin typeface="Calibri"/>
                  <a:cs typeface="Calibri"/>
                </a:rPr>
                <a:t> </a:t>
              </a:r>
              <a:r>
                <a:rPr lang="en-US" sz="818" spc="-7" dirty="0">
                  <a:latin typeface="Calibri"/>
                  <a:cs typeface="Calibri"/>
                </a:rPr>
                <a:t>2:00</a:t>
              </a:r>
              <a:r>
                <a:rPr sz="818" spc="-24" dirty="0">
                  <a:latin typeface="Calibri"/>
                  <a:cs typeface="Calibri"/>
                </a:rPr>
                <a:t> </a:t>
              </a:r>
              <a:r>
                <a:rPr sz="818" spc="-17" dirty="0">
                  <a:latin typeface="Calibri"/>
                  <a:cs typeface="Calibri"/>
                </a:rPr>
                <a:t>PM</a:t>
              </a:r>
              <a:endParaRPr sz="818" dirty="0">
                <a:latin typeface="Calibri"/>
                <a:cs typeface="Calibri"/>
              </a:endParaRPr>
            </a:p>
            <a:p>
              <a:pPr marL="25977" marR="20781">
                <a:lnSpc>
                  <a:spcPct val="102299"/>
                </a:lnSpc>
                <a:spcBef>
                  <a:spcPts val="24"/>
                </a:spcBef>
              </a:pPr>
              <a:r>
                <a:rPr lang="en-US" sz="818" b="1" spc="14" dirty="0">
                  <a:solidFill>
                    <a:srgbClr val="002C71"/>
                  </a:solidFill>
                  <a:latin typeface="Calibri"/>
                  <a:cs typeface="Calibri"/>
                </a:rPr>
                <a:t>Equity, Accessibility, and Inclusion in the Workplace (Part 2 of 2)</a:t>
              </a:r>
              <a:br>
                <a:rPr lang="en-US" sz="818" b="1" spc="-14" dirty="0">
                  <a:solidFill>
                    <a:srgbClr val="002C71"/>
                  </a:solidFill>
                  <a:latin typeface="Calibri"/>
                  <a:cs typeface="Calibri"/>
                </a:rPr>
              </a:br>
              <a:r>
                <a:rPr lang="en-US" sz="818" dirty="0">
                  <a:latin typeface="Calibri"/>
                  <a:cs typeface="Calibri"/>
                </a:rPr>
                <a:t>Dr.</a:t>
              </a:r>
              <a:r>
                <a:rPr lang="en-US" sz="818" spc="3" dirty="0">
                  <a:latin typeface="Calibri"/>
                  <a:cs typeface="Calibri"/>
                </a:rPr>
                <a:t> </a:t>
              </a:r>
              <a:r>
                <a:rPr lang="en-US" sz="818" dirty="0">
                  <a:latin typeface="Calibri"/>
                  <a:cs typeface="Calibri"/>
                </a:rPr>
                <a:t>Theresa</a:t>
              </a:r>
              <a:r>
                <a:rPr lang="en-US" sz="818" spc="-10" dirty="0">
                  <a:latin typeface="Calibri"/>
                  <a:cs typeface="Calibri"/>
                </a:rPr>
                <a:t> </a:t>
              </a:r>
              <a:r>
                <a:rPr lang="en-US" sz="818" spc="-7" dirty="0">
                  <a:latin typeface="Calibri"/>
                  <a:cs typeface="Calibri"/>
                </a:rPr>
                <a:t>Haskins </a:t>
              </a:r>
              <a:r>
                <a:rPr lang="en-US" sz="818" dirty="0">
                  <a:latin typeface="Calibri"/>
                  <a:cs typeface="Calibri"/>
                </a:rPr>
                <a:t>Haskins</a:t>
              </a:r>
              <a:r>
                <a:rPr lang="en-US" sz="818" spc="119" dirty="0">
                  <a:latin typeface="Calibri"/>
                  <a:cs typeface="Calibri"/>
                </a:rPr>
                <a:t> </a:t>
              </a:r>
              <a:r>
                <a:rPr lang="en-US" sz="818" spc="-7" dirty="0">
                  <a:latin typeface="Calibri"/>
                  <a:cs typeface="Calibri"/>
                </a:rPr>
                <a:t>Consulting</a:t>
              </a:r>
              <a:endParaRPr lang="en-US" sz="818" dirty="0">
                <a:latin typeface="Calibri"/>
                <a:cs typeface="Calibri"/>
              </a:endParaRPr>
            </a:p>
          </p:txBody>
        </p:sp>
      </p:grpSp>
      <p:grpSp>
        <p:nvGrpSpPr>
          <p:cNvPr id="34" name="object 34">
            <a:extLst>
              <a:ext uri="{C183D7F6-B498-43B3-948B-1728B52AA6E4}">
                <adec:decorative xmlns:adec="http://schemas.microsoft.com/office/drawing/2017/decorative" val="1"/>
              </a:ext>
            </a:extLst>
          </p:cNvPr>
          <p:cNvGrpSpPr/>
          <p:nvPr/>
        </p:nvGrpSpPr>
        <p:grpSpPr>
          <a:xfrm>
            <a:off x="7250603" y="4014874"/>
            <a:ext cx="1082386" cy="199159"/>
            <a:chOff x="5528817" y="6040882"/>
            <a:chExt cx="1587500" cy="292100"/>
          </a:xfrm>
        </p:grpSpPr>
        <p:sp>
          <p:nvSpPr>
            <p:cNvPr id="35" name="object 35"/>
            <p:cNvSpPr/>
            <p:nvPr/>
          </p:nvSpPr>
          <p:spPr>
            <a:xfrm>
              <a:off x="5535167" y="6047232"/>
              <a:ext cx="1574800" cy="279400"/>
            </a:xfrm>
            <a:custGeom>
              <a:avLst/>
              <a:gdLst/>
              <a:ahLst/>
              <a:cxnLst/>
              <a:rect l="l" t="t" r="r" b="b"/>
              <a:pathLst>
                <a:path w="1574800" h="279400">
                  <a:moveTo>
                    <a:pt x="1434846" y="0"/>
                  </a:moveTo>
                  <a:lnTo>
                    <a:pt x="0" y="0"/>
                  </a:lnTo>
                  <a:lnTo>
                    <a:pt x="0" y="278892"/>
                  </a:lnTo>
                  <a:lnTo>
                    <a:pt x="1434846" y="278892"/>
                  </a:lnTo>
                  <a:lnTo>
                    <a:pt x="1574292" y="139446"/>
                  </a:lnTo>
                  <a:lnTo>
                    <a:pt x="1434846" y="0"/>
                  </a:lnTo>
                  <a:close/>
                </a:path>
              </a:pathLst>
            </a:custGeom>
            <a:solidFill>
              <a:srgbClr val="005340"/>
            </a:solidFill>
          </p:spPr>
          <p:txBody>
            <a:bodyPr wrap="square" lIns="0" tIns="0" rIns="0" bIns="0" rtlCol="0"/>
            <a:lstStyle/>
            <a:p>
              <a:endParaRPr sz="1227" dirty="0"/>
            </a:p>
          </p:txBody>
        </p:sp>
        <p:sp>
          <p:nvSpPr>
            <p:cNvPr id="36" name="object 36"/>
            <p:cNvSpPr/>
            <p:nvPr/>
          </p:nvSpPr>
          <p:spPr>
            <a:xfrm>
              <a:off x="5535167" y="6047232"/>
              <a:ext cx="1574800" cy="279400"/>
            </a:xfrm>
            <a:custGeom>
              <a:avLst/>
              <a:gdLst/>
              <a:ahLst/>
              <a:cxnLst/>
              <a:rect l="l" t="t" r="r" b="b"/>
              <a:pathLst>
                <a:path w="1574800" h="279400">
                  <a:moveTo>
                    <a:pt x="0" y="0"/>
                  </a:moveTo>
                  <a:lnTo>
                    <a:pt x="1434846" y="0"/>
                  </a:lnTo>
                  <a:lnTo>
                    <a:pt x="1574292" y="139446"/>
                  </a:lnTo>
                  <a:lnTo>
                    <a:pt x="1434846" y="278892"/>
                  </a:lnTo>
                  <a:lnTo>
                    <a:pt x="0" y="278892"/>
                  </a:lnTo>
                  <a:lnTo>
                    <a:pt x="0" y="0"/>
                  </a:lnTo>
                  <a:close/>
                </a:path>
              </a:pathLst>
            </a:custGeom>
            <a:ln w="12700">
              <a:solidFill>
                <a:srgbClr val="2E528F"/>
              </a:solidFill>
            </a:ln>
          </p:spPr>
          <p:txBody>
            <a:bodyPr wrap="square" lIns="0" tIns="0" rIns="0" bIns="0" rtlCol="0"/>
            <a:lstStyle/>
            <a:p>
              <a:endParaRPr sz="1227" dirty="0"/>
            </a:p>
          </p:txBody>
        </p:sp>
      </p:grpSp>
      <p:grpSp>
        <p:nvGrpSpPr>
          <p:cNvPr id="19" name="Group 18">
            <a:extLst>
              <a:ext uri="{FF2B5EF4-FFF2-40B4-BE49-F238E27FC236}">
                <a16:creationId xmlns:a16="http://schemas.microsoft.com/office/drawing/2014/main" id="{49BC60F5-876C-42E0-8784-E8429C3B3ECC}"/>
              </a:ext>
              <a:ext uri="{C183D7F6-B498-43B3-948B-1728B52AA6E4}">
                <adec:decorative xmlns:adec="http://schemas.microsoft.com/office/drawing/2017/decorative" val="1"/>
              </a:ext>
            </a:extLst>
          </p:cNvPr>
          <p:cNvGrpSpPr/>
          <p:nvPr/>
        </p:nvGrpSpPr>
        <p:grpSpPr>
          <a:xfrm>
            <a:off x="5900372" y="4020526"/>
            <a:ext cx="1208093" cy="3008953"/>
            <a:chOff x="3605141" y="4905131"/>
            <a:chExt cx="1771869" cy="4413130"/>
          </a:xfrm>
        </p:grpSpPr>
        <p:sp>
          <p:nvSpPr>
            <p:cNvPr id="49" name="object 33">
              <a:extLst>
                <a:ext uri="{FF2B5EF4-FFF2-40B4-BE49-F238E27FC236}">
                  <a16:creationId xmlns:a16="http://schemas.microsoft.com/office/drawing/2014/main" id="{33F21B5B-11BA-8296-AD4B-B04CCCA5A37B}"/>
                </a:ext>
              </a:extLst>
            </p:cNvPr>
            <p:cNvSpPr txBox="1">
              <a:spLocks/>
            </p:cNvSpPr>
            <p:nvPr/>
          </p:nvSpPr>
          <p:spPr>
            <a:xfrm>
              <a:off x="3605141" y="4935369"/>
              <a:ext cx="1771869" cy="4382892"/>
            </a:xfrm>
            <a:prstGeom prst="rect">
              <a:avLst/>
            </a:prstGeom>
          </p:spPr>
          <p:txBody>
            <a:bodyPr vert="horz" wrap="square" lIns="0" tIns="58882" rIns="0" bIns="0" rtlCol="0">
              <a:spAutoFit/>
            </a:bodyPr>
            <a:lstStyle/>
            <a:p>
              <a:pPr marL="25977" algn="ctr">
                <a:spcBef>
                  <a:spcPts val="389"/>
                </a:spcBef>
              </a:pPr>
              <a:r>
                <a:rPr lang="en-US" sz="818" b="1" spc="20" dirty="0">
                  <a:solidFill>
                    <a:srgbClr val="FFFFFF"/>
                  </a:solidFill>
                  <a:latin typeface="Calibri"/>
                  <a:cs typeface="Calibri"/>
                </a:rPr>
                <a:t>10/25/2023</a:t>
              </a:r>
              <a:endParaRPr lang="en-US" sz="818" dirty="0">
                <a:latin typeface="Calibri"/>
                <a:cs typeface="Calibri"/>
              </a:endParaRPr>
            </a:p>
            <a:p>
              <a:pPr marL="25977">
                <a:spcBef>
                  <a:spcPts val="481"/>
                </a:spcBef>
              </a:pPr>
              <a:r>
                <a:rPr lang="en-US" sz="818" dirty="0">
                  <a:latin typeface="Calibri"/>
                  <a:cs typeface="Calibri"/>
                </a:rPr>
                <a:t>10:00 AM - 12:00 PM</a:t>
              </a:r>
              <a:br>
                <a:rPr lang="en-US" sz="818" dirty="0">
                  <a:latin typeface="Calibri"/>
                  <a:cs typeface="Calibri"/>
                </a:rPr>
              </a:br>
              <a:r>
                <a:rPr lang="en-US" sz="818" b="1" dirty="0">
                  <a:solidFill>
                    <a:srgbClr val="002C71"/>
                  </a:solidFill>
                  <a:latin typeface="Calibri"/>
                  <a:cs typeface="Calibri"/>
                </a:rPr>
                <a:t>USDA TARGET Center </a:t>
              </a:r>
              <a:br>
                <a:rPr lang="en-US" sz="818" b="1" dirty="0">
                  <a:solidFill>
                    <a:srgbClr val="002C71"/>
                  </a:solidFill>
                  <a:latin typeface="Calibri"/>
                  <a:cs typeface="Calibri"/>
                </a:rPr>
              </a:br>
              <a:r>
                <a:rPr lang="en-US" sz="818" b="1" dirty="0">
                  <a:solidFill>
                    <a:srgbClr val="002C71"/>
                  </a:solidFill>
                  <a:latin typeface="Calibri"/>
                  <a:cs typeface="Calibri"/>
                </a:rPr>
                <a:t>Accessible Communications Demonstrations </a:t>
              </a:r>
              <a:br>
                <a:rPr lang="en-US" sz="818" b="1" dirty="0">
                  <a:solidFill>
                    <a:srgbClr val="002C71"/>
                  </a:solidFill>
                  <a:latin typeface="Calibri"/>
                  <a:cs typeface="Calibri"/>
                </a:rPr>
              </a:br>
              <a:r>
                <a:rPr lang="en-US" sz="818" b="1" dirty="0">
                  <a:solidFill>
                    <a:srgbClr val="002C71"/>
                  </a:solidFill>
                  <a:latin typeface="Calibri"/>
                  <a:cs typeface="Calibri"/>
                </a:rPr>
                <a:t>(Virtual/Onsite)</a:t>
              </a:r>
              <a:endParaRPr lang="en-US" sz="818" dirty="0">
                <a:latin typeface="Calibri"/>
                <a:cs typeface="Calibri"/>
              </a:endParaRPr>
            </a:p>
            <a:p>
              <a:pPr marL="25977" marR="20781">
                <a:lnSpc>
                  <a:spcPct val="102299"/>
                </a:lnSpc>
                <a:spcBef>
                  <a:spcPts val="24"/>
                </a:spcBef>
              </a:pPr>
              <a:r>
                <a:rPr lang="en-US" sz="818" dirty="0">
                  <a:latin typeface="Calibri"/>
                  <a:cs typeface="Calibri"/>
                </a:rPr>
                <a:t>Nancy Frohman</a:t>
              </a:r>
              <a:br>
                <a:rPr lang="en-US" sz="818" dirty="0">
                  <a:latin typeface="Calibri"/>
                  <a:cs typeface="Calibri"/>
                </a:rPr>
              </a:br>
              <a:r>
                <a:rPr lang="en-US" sz="818" dirty="0">
                  <a:latin typeface="Calibri"/>
                  <a:cs typeface="Calibri"/>
                </a:rPr>
                <a:t>Accessible  Communications</a:t>
              </a:r>
              <a:br>
                <a:rPr lang="en-US" sz="818" dirty="0">
                  <a:latin typeface="Calibri"/>
                  <a:cs typeface="Calibri"/>
                </a:rPr>
              </a:br>
              <a:r>
                <a:rPr lang="en-US" sz="818" dirty="0">
                  <a:latin typeface="Calibri"/>
                  <a:cs typeface="Calibri"/>
                </a:rPr>
                <a:t>Program  Manager</a:t>
              </a:r>
            </a:p>
            <a:p>
              <a:pPr marL="25977">
                <a:spcBef>
                  <a:spcPts val="481"/>
                </a:spcBef>
              </a:pPr>
              <a:br>
                <a:rPr lang="en-US" sz="409" b="1" dirty="0">
                  <a:solidFill>
                    <a:srgbClr val="002C71"/>
                  </a:solidFill>
                  <a:latin typeface="Calibri"/>
                  <a:cs typeface="Calibri"/>
                </a:rPr>
              </a:br>
              <a:r>
                <a:rPr lang="en-US" sz="818" dirty="0">
                  <a:latin typeface="Calibri"/>
                  <a:cs typeface="Calibri"/>
                </a:rPr>
                <a:t>1:00 PM - 3:00 PM</a:t>
              </a:r>
              <a:br>
                <a:rPr lang="en-US" sz="818" dirty="0">
                  <a:latin typeface="Calibri"/>
                  <a:cs typeface="Calibri"/>
                </a:rPr>
              </a:br>
              <a:r>
                <a:rPr lang="en-US" sz="818" b="1" dirty="0">
                  <a:solidFill>
                    <a:srgbClr val="002C71"/>
                  </a:solidFill>
                  <a:latin typeface="Calibri"/>
                  <a:cs typeface="Calibri"/>
                </a:rPr>
                <a:t>USDA TARGET Center </a:t>
              </a:r>
              <a:br>
                <a:rPr lang="en-US" sz="818" b="1" dirty="0">
                  <a:solidFill>
                    <a:srgbClr val="002C71"/>
                  </a:solidFill>
                  <a:latin typeface="Calibri"/>
                  <a:cs typeface="Calibri"/>
                </a:rPr>
              </a:br>
              <a:r>
                <a:rPr lang="en-US" sz="818" b="1" dirty="0">
                  <a:solidFill>
                    <a:srgbClr val="002C71"/>
                  </a:solidFill>
                  <a:latin typeface="Calibri"/>
                  <a:cs typeface="Calibri"/>
                </a:rPr>
                <a:t>Education Demonstrations </a:t>
              </a:r>
              <a:br>
                <a:rPr lang="en-US" sz="818" b="1" dirty="0">
                  <a:solidFill>
                    <a:srgbClr val="002C71"/>
                  </a:solidFill>
                  <a:latin typeface="Calibri"/>
                  <a:cs typeface="Calibri"/>
                </a:rPr>
              </a:br>
              <a:r>
                <a:rPr lang="en-US" sz="818" b="1" dirty="0">
                  <a:solidFill>
                    <a:srgbClr val="002C71"/>
                  </a:solidFill>
                  <a:latin typeface="Calibri"/>
                  <a:cs typeface="Calibri"/>
                </a:rPr>
                <a:t>(Virtual/Onsite)</a:t>
              </a:r>
              <a:endParaRPr lang="en-US" sz="818" dirty="0">
                <a:latin typeface="Calibri"/>
                <a:cs typeface="Calibri"/>
              </a:endParaRPr>
            </a:p>
            <a:p>
              <a:pPr marL="25977" marR="20781">
                <a:lnSpc>
                  <a:spcPct val="102299"/>
                </a:lnSpc>
                <a:spcBef>
                  <a:spcPts val="24"/>
                </a:spcBef>
              </a:pPr>
              <a:r>
                <a:rPr lang="en-US" sz="818" spc="-17" dirty="0">
                  <a:latin typeface="Calibri"/>
                  <a:cs typeface="Calibri"/>
                </a:rPr>
                <a:t>Michelle Sherbondy</a:t>
              </a:r>
              <a:br>
                <a:rPr lang="en-US" sz="818" spc="-17" dirty="0">
                  <a:latin typeface="Calibri"/>
                  <a:cs typeface="Calibri"/>
                </a:rPr>
              </a:br>
              <a:r>
                <a:rPr lang="en-US" sz="818" spc="-17" dirty="0">
                  <a:latin typeface="Calibri"/>
                  <a:cs typeface="Calibri"/>
                </a:rPr>
                <a:t>Education Program Manager</a:t>
              </a:r>
              <a:endParaRPr lang="en-US" sz="818" dirty="0">
                <a:latin typeface="Calibri"/>
                <a:cs typeface="Calibri"/>
              </a:endParaRPr>
            </a:p>
            <a:p>
              <a:pPr marL="25977">
                <a:spcBef>
                  <a:spcPts val="423"/>
                </a:spcBef>
              </a:pPr>
              <a:endParaRPr lang="en-US" sz="818" dirty="0">
                <a:latin typeface="Calibri"/>
                <a:cs typeface="Calibri"/>
              </a:endParaRPr>
            </a:p>
            <a:p>
              <a:pPr marL="25977" marR="20781">
                <a:lnSpc>
                  <a:spcPct val="102299"/>
                </a:lnSpc>
                <a:spcBef>
                  <a:spcPts val="24"/>
                </a:spcBef>
              </a:pPr>
              <a:endParaRPr lang="en-US" sz="818" dirty="0">
                <a:highlight>
                  <a:srgbClr val="FFFF00"/>
                </a:highlight>
                <a:latin typeface="Calibri"/>
                <a:cs typeface="Calibri"/>
              </a:endParaRPr>
            </a:p>
            <a:p>
              <a:pPr marL="25977">
                <a:spcBef>
                  <a:spcPts val="65"/>
                </a:spcBef>
              </a:pPr>
              <a:endParaRPr lang="en-US" sz="818" spc="-17" dirty="0">
                <a:latin typeface="Calibri"/>
                <a:cs typeface="Calibri"/>
              </a:endParaRPr>
            </a:p>
            <a:p>
              <a:pPr marL="25977">
                <a:spcBef>
                  <a:spcPts val="65"/>
                </a:spcBef>
              </a:pPr>
              <a:endParaRPr lang="en-US" sz="818" b="1" dirty="0">
                <a:solidFill>
                  <a:srgbClr val="002C71"/>
                </a:solidFill>
                <a:latin typeface="Calibri"/>
                <a:cs typeface="Calibri"/>
              </a:endParaRPr>
            </a:p>
          </p:txBody>
        </p:sp>
        <p:sp>
          <p:nvSpPr>
            <p:cNvPr id="50" name="object 31">
              <a:extLst>
                <a:ext uri="{FF2B5EF4-FFF2-40B4-BE49-F238E27FC236}">
                  <a16:creationId xmlns:a16="http://schemas.microsoft.com/office/drawing/2014/main" id="{17EEF259-427A-C278-6DF4-FF555CCA7811}"/>
                </a:ext>
              </a:extLst>
            </p:cNvPr>
            <p:cNvSpPr>
              <a:spLocks/>
            </p:cNvSpPr>
            <p:nvPr/>
          </p:nvSpPr>
          <p:spPr>
            <a:xfrm>
              <a:off x="3685574" y="4905131"/>
              <a:ext cx="1572895" cy="304800"/>
            </a:xfrm>
            <a:custGeom>
              <a:avLst/>
              <a:gdLst/>
              <a:ahLst/>
              <a:cxnLst/>
              <a:rect l="l" t="t" r="r" b="b"/>
              <a:pathLst>
                <a:path w="1572895" h="279400">
                  <a:moveTo>
                    <a:pt x="1433322" y="0"/>
                  </a:moveTo>
                  <a:lnTo>
                    <a:pt x="0" y="0"/>
                  </a:lnTo>
                  <a:lnTo>
                    <a:pt x="0" y="278892"/>
                  </a:lnTo>
                  <a:lnTo>
                    <a:pt x="1433322" y="278892"/>
                  </a:lnTo>
                  <a:lnTo>
                    <a:pt x="1572768" y="139446"/>
                  </a:lnTo>
                  <a:lnTo>
                    <a:pt x="1433322" y="0"/>
                  </a:lnTo>
                  <a:close/>
                </a:path>
              </a:pathLst>
            </a:custGeom>
            <a:solidFill>
              <a:srgbClr val="005340"/>
            </a:solidFill>
          </p:spPr>
          <p:txBody>
            <a:bodyPr wrap="square" lIns="0" tIns="0" rIns="0" bIns="0" rtlCol="0" anchor="t"/>
            <a:lstStyle/>
            <a:p>
              <a:pPr algn="ctr"/>
              <a:endParaRPr lang="en-US" sz="136" b="1" spc="20" dirty="0">
                <a:solidFill>
                  <a:srgbClr val="FFFFFF"/>
                </a:solidFill>
                <a:latin typeface="Calibri"/>
                <a:cs typeface="Calibri"/>
              </a:endParaRPr>
            </a:p>
            <a:p>
              <a:pPr algn="ctr"/>
              <a:r>
                <a:rPr lang="en-US" sz="818" b="1" spc="20" dirty="0">
                  <a:solidFill>
                    <a:srgbClr val="FFFFFF"/>
                  </a:solidFill>
                  <a:latin typeface="Calibri"/>
                  <a:cs typeface="Calibri"/>
                </a:rPr>
                <a:t>10/25/2023</a:t>
              </a:r>
              <a:endParaRPr sz="1227" dirty="0"/>
            </a:p>
          </p:txBody>
        </p:sp>
      </p:grpSp>
      <p:grpSp>
        <p:nvGrpSpPr>
          <p:cNvPr id="61" name="object 26">
            <a:extLst>
              <a:ext uri="{FF2B5EF4-FFF2-40B4-BE49-F238E27FC236}">
                <a16:creationId xmlns:a16="http://schemas.microsoft.com/office/drawing/2014/main" id="{E2AD422D-00EA-3D97-5867-B6B2EB5B0DEB}"/>
              </a:ext>
              <a:ext uri="{C183D7F6-B498-43B3-948B-1728B52AA6E4}">
                <adec:decorative xmlns:adec="http://schemas.microsoft.com/office/drawing/2017/decorative" val="1"/>
              </a:ext>
            </a:extLst>
          </p:cNvPr>
          <p:cNvGrpSpPr/>
          <p:nvPr/>
        </p:nvGrpSpPr>
        <p:grpSpPr>
          <a:xfrm>
            <a:off x="3686804" y="4029824"/>
            <a:ext cx="1081088" cy="199159"/>
            <a:chOff x="1990089" y="6040882"/>
            <a:chExt cx="1585595" cy="292100"/>
          </a:xfrm>
        </p:grpSpPr>
        <p:sp>
          <p:nvSpPr>
            <p:cNvPr id="62" name="object 27">
              <a:extLst>
                <a:ext uri="{FF2B5EF4-FFF2-40B4-BE49-F238E27FC236}">
                  <a16:creationId xmlns:a16="http://schemas.microsoft.com/office/drawing/2014/main" id="{5D892B7D-12AD-FBF9-745A-B29489583D9F}"/>
                </a:ext>
              </a:extLst>
            </p:cNvPr>
            <p:cNvSpPr/>
            <p:nvPr/>
          </p:nvSpPr>
          <p:spPr>
            <a:xfrm>
              <a:off x="1996439" y="6047232"/>
              <a:ext cx="1572895" cy="279400"/>
            </a:xfrm>
            <a:custGeom>
              <a:avLst/>
              <a:gdLst/>
              <a:ahLst/>
              <a:cxnLst/>
              <a:rect l="l" t="t" r="r" b="b"/>
              <a:pathLst>
                <a:path w="1572895" h="279400">
                  <a:moveTo>
                    <a:pt x="1433322" y="0"/>
                  </a:moveTo>
                  <a:lnTo>
                    <a:pt x="0" y="0"/>
                  </a:lnTo>
                  <a:lnTo>
                    <a:pt x="0" y="278892"/>
                  </a:lnTo>
                  <a:lnTo>
                    <a:pt x="1433322" y="278892"/>
                  </a:lnTo>
                  <a:lnTo>
                    <a:pt x="1572768" y="139446"/>
                  </a:lnTo>
                  <a:lnTo>
                    <a:pt x="1433322" y="0"/>
                  </a:lnTo>
                  <a:close/>
                </a:path>
              </a:pathLst>
            </a:custGeom>
            <a:solidFill>
              <a:srgbClr val="005340"/>
            </a:solidFill>
          </p:spPr>
          <p:txBody>
            <a:bodyPr wrap="square" lIns="0" tIns="0" rIns="0" bIns="0" rtlCol="0"/>
            <a:lstStyle/>
            <a:p>
              <a:endParaRPr sz="1227" dirty="0"/>
            </a:p>
          </p:txBody>
        </p:sp>
        <p:sp>
          <p:nvSpPr>
            <p:cNvPr id="63" name="object 28">
              <a:extLst>
                <a:ext uri="{FF2B5EF4-FFF2-40B4-BE49-F238E27FC236}">
                  <a16:creationId xmlns:a16="http://schemas.microsoft.com/office/drawing/2014/main" id="{F077F179-AE81-DB34-06E0-E8695FD9A561}"/>
                </a:ext>
              </a:extLst>
            </p:cNvPr>
            <p:cNvSpPr/>
            <p:nvPr/>
          </p:nvSpPr>
          <p:spPr>
            <a:xfrm>
              <a:off x="1996439" y="6047232"/>
              <a:ext cx="1572895" cy="279400"/>
            </a:xfrm>
            <a:custGeom>
              <a:avLst/>
              <a:gdLst/>
              <a:ahLst/>
              <a:cxnLst/>
              <a:rect l="l" t="t" r="r" b="b"/>
              <a:pathLst>
                <a:path w="1572895" h="279400">
                  <a:moveTo>
                    <a:pt x="0" y="0"/>
                  </a:moveTo>
                  <a:lnTo>
                    <a:pt x="1433322" y="0"/>
                  </a:lnTo>
                  <a:lnTo>
                    <a:pt x="1572768" y="139446"/>
                  </a:lnTo>
                  <a:lnTo>
                    <a:pt x="1433322" y="278892"/>
                  </a:lnTo>
                  <a:lnTo>
                    <a:pt x="0" y="278892"/>
                  </a:lnTo>
                  <a:lnTo>
                    <a:pt x="0" y="0"/>
                  </a:lnTo>
                  <a:close/>
                </a:path>
              </a:pathLst>
            </a:custGeom>
            <a:ln w="12700">
              <a:solidFill>
                <a:srgbClr val="2E528F"/>
              </a:solidFill>
            </a:ln>
          </p:spPr>
          <p:txBody>
            <a:bodyPr wrap="square" lIns="0" tIns="0" rIns="0" bIns="0" rtlCol="0"/>
            <a:lstStyle/>
            <a:p>
              <a:endParaRPr sz="1227" dirty="0"/>
            </a:p>
          </p:txBody>
        </p:sp>
      </p:grpSp>
      <p:sp>
        <p:nvSpPr>
          <p:cNvPr id="64" name="object 29">
            <a:extLst>
              <a:ext uri="{FF2B5EF4-FFF2-40B4-BE49-F238E27FC236}">
                <a16:creationId xmlns:a16="http://schemas.microsoft.com/office/drawing/2014/main" id="{06B1FB9B-BEED-CDD5-49FC-BE865E68882D}"/>
              </a:ext>
            </a:extLst>
          </p:cNvPr>
          <p:cNvSpPr txBox="1"/>
          <p:nvPr/>
        </p:nvSpPr>
        <p:spPr>
          <a:xfrm>
            <a:off x="3677446" y="4001436"/>
            <a:ext cx="1154257" cy="2220754"/>
          </a:xfrm>
          <a:prstGeom prst="rect">
            <a:avLst/>
          </a:prstGeom>
        </p:spPr>
        <p:txBody>
          <a:bodyPr vert="horz" wrap="square" lIns="0" tIns="58882" rIns="0" bIns="0" rtlCol="0">
            <a:spAutoFit/>
          </a:bodyPr>
          <a:lstStyle/>
          <a:p>
            <a:pPr marL="25977" algn="ctr">
              <a:spcBef>
                <a:spcPts val="395"/>
              </a:spcBef>
            </a:pPr>
            <a:r>
              <a:rPr lang="en-US" sz="818" b="1" spc="20" dirty="0">
                <a:solidFill>
                  <a:srgbClr val="FFFFFF"/>
                </a:solidFill>
                <a:latin typeface="Calibri"/>
                <a:cs typeface="Calibri"/>
              </a:rPr>
              <a:t>10/23/2023</a:t>
            </a:r>
            <a:endParaRPr lang="en-US" sz="818" dirty="0">
              <a:latin typeface="Calibri"/>
              <a:cs typeface="Calibri"/>
            </a:endParaRPr>
          </a:p>
          <a:p>
            <a:pPr marL="25977">
              <a:spcBef>
                <a:spcPts val="395"/>
              </a:spcBef>
            </a:pPr>
            <a:r>
              <a:rPr lang="en-US" sz="818" spc="-7" dirty="0">
                <a:latin typeface="Calibri"/>
                <a:cs typeface="Calibri"/>
              </a:rPr>
              <a:t>11:00</a:t>
            </a:r>
            <a:r>
              <a:rPr lang="en-US" sz="818" spc="-31" dirty="0">
                <a:latin typeface="Calibri"/>
                <a:cs typeface="Calibri"/>
              </a:rPr>
              <a:t> </a:t>
            </a:r>
            <a:r>
              <a:rPr lang="en-US" sz="818" spc="-75" dirty="0">
                <a:latin typeface="Calibri"/>
                <a:cs typeface="Calibri"/>
              </a:rPr>
              <a:t>AM</a:t>
            </a:r>
            <a:r>
              <a:rPr lang="en-US" sz="818" spc="-20" dirty="0">
                <a:latin typeface="Calibri"/>
                <a:cs typeface="Calibri"/>
              </a:rPr>
              <a:t> –</a:t>
            </a:r>
            <a:r>
              <a:rPr lang="en-US" sz="818" spc="-31" dirty="0">
                <a:latin typeface="Calibri"/>
                <a:cs typeface="Calibri"/>
              </a:rPr>
              <a:t> </a:t>
            </a:r>
            <a:r>
              <a:rPr lang="en-US" sz="818" spc="-7" dirty="0">
                <a:latin typeface="Calibri"/>
                <a:cs typeface="Calibri"/>
              </a:rPr>
              <a:t>12:00</a:t>
            </a:r>
            <a:r>
              <a:rPr lang="en-US" sz="818" spc="-24" dirty="0">
                <a:latin typeface="Calibri"/>
                <a:cs typeface="Calibri"/>
              </a:rPr>
              <a:t> </a:t>
            </a:r>
            <a:r>
              <a:rPr lang="en-US" sz="818" spc="-17" dirty="0">
                <a:latin typeface="Calibri"/>
                <a:cs typeface="Calibri"/>
              </a:rPr>
              <a:t>PM</a:t>
            </a:r>
            <a:br>
              <a:rPr lang="en-US" sz="818" dirty="0">
                <a:latin typeface="Calibri"/>
                <a:cs typeface="Calibri"/>
              </a:rPr>
            </a:br>
            <a:r>
              <a:rPr lang="en-US" sz="818" b="1" dirty="0">
                <a:solidFill>
                  <a:srgbClr val="002C71"/>
                </a:solidFill>
                <a:latin typeface="Calibri"/>
                <a:cs typeface="Calibri"/>
              </a:rPr>
              <a:t>Emotional Intelligence (Part 1 of 2)</a:t>
            </a:r>
            <a:endParaRPr lang="en-US" sz="818" dirty="0">
              <a:latin typeface="Calibri"/>
              <a:cs typeface="Calibri"/>
            </a:endParaRPr>
          </a:p>
          <a:p>
            <a:pPr marL="25977" marR="24245">
              <a:lnSpc>
                <a:spcPct val="102099"/>
              </a:lnSpc>
              <a:spcBef>
                <a:spcPts val="27"/>
              </a:spcBef>
            </a:pPr>
            <a:r>
              <a:rPr lang="en-US" sz="818" dirty="0">
                <a:latin typeface="Calibri"/>
                <a:cs typeface="Calibri"/>
              </a:rPr>
              <a:t>Carolyn Owens, </a:t>
            </a:r>
            <a:br>
              <a:rPr lang="en-US" sz="818" dirty="0">
                <a:latin typeface="Calibri"/>
                <a:cs typeface="Calibri"/>
              </a:rPr>
            </a:br>
            <a:r>
              <a:rPr lang="en-US" sz="818" dirty="0">
                <a:latin typeface="Calibri"/>
                <a:cs typeface="Calibri"/>
              </a:rPr>
              <a:t>MCC, SPHR</a:t>
            </a:r>
            <a:endParaRPr lang="en-US" sz="818" spc="-17" dirty="0">
              <a:latin typeface="Calibri"/>
              <a:cs typeface="Calibri"/>
            </a:endParaRPr>
          </a:p>
          <a:p>
            <a:pPr marL="25977">
              <a:spcBef>
                <a:spcPts val="433"/>
              </a:spcBef>
            </a:pPr>
            <a:r>
              <a:rPr lang="en-US" sz="818" spc="-7" dirty="0">
                <a:latin typeface="Calibri"/>
                <a:cs typeface="Calibri"/>
              </a:rPr>
              <a:t>1:00</a:t>
            </a:r>
            <a:r>
              <a:rPr lang="en-US" sz="818" spc="-34" dirty="0">
                <a:latin typeface="Calibri"/>
                <a:cs typeface="Calibri"/>
              </a:rPr>
              <a:t> </a:t>
            </a:r>
            <a:r>
              <a:rPr lang="en-US" sz="818" spc="-37" dirty="0">
                <a:latin typeface="Calibri"/>
                <a:cs typeface="Calibri"/>
              </a:rPr>
              <a:t>PM</a:t>
            </a:r>
            <a:r>
              <a:rPr lang="en-US" sz="818" spc="-27" dirty="0">
                <a:latin typeface="Calibri"/>
                <a:cs typeface="Calibri"/>
              </a:rPr>
              <a:t> </a:t>
            </a:r>
            <a:r>
              <a:rPr lang="en-US" sz="818" spc="-20" dirty="0">
                <a:latin typeface="Calibri"/>
                <a:cs typeface="Calibri"/>
              </a:rPr>
              <a:t>–</a:t>
            </a:r>
            <a:r>
              <a:rPr lang="en-US" sz="818" spc="-31" dirty="0">
                <a:latin typeface="Calibri"/>
                <a:cs typeface="Calibri"/>
              </a:rPr>
              <a:t> </a:t>
            </a:r>
            <a:r>
              <a:rPr lang="en-US" sz="818" spc="-7" dirty="0">
                <a:latin typeface="Calibri"/>
                <a:cs typeface="Calibri"/>
              </a:rPr>
              <a:t>2:00</a:t>
            </a:r>
            <a:r>
              <a:rPr lang="en-US" sz="818" spc="-24" dirty="0">
                <a:latin typeface="Calibri"/>
                <a:cs typeface="Calibri"/>
              </a:rPr>
              <a:t> </a:t>
            </a:r>
            <a:r>
              <a:rPr lang="en-US" sz="818" spc="-17" dirty="0">
                <a:latin typeface="Calibri"/>
                <a:cs typeface="Calibri"/>
              </a:rPr>
              <a:t>PM</a:t>
            </a:r>
            <a:endParaRPr lang="en-US" sz="818" dirty="0">
              <a:latin typeface="Calibri"/>
              <a:cs typeface="Calibri"/>
            </a:endParaRPr>
          </a:p>
          <a:p>
            <a:pPr marL="25977">
              <a:spcBef>
                <a:spcPts val="65"/>
              </a:spcBef>
            </a:pPr>
            <a:r>
              <a:rPr lang="en-US" sz="818" b="1" spc="-31" dirty="0">
                <a:solidFill>
                  <a:srgbClr val="002C71"/>
                </a:solidFill>
                <a:latin typeface="Calibri"/>
                <a:cs typeface="Calibri"/>
              </a:rPr>
              <a:t>Proper Posture in the Workplace to Prevent Posture-Related Problems (Part 1 of 2)</a:t>
            </a:r>
            <a:endParaRPr lang="en-US" sz="818" dirty="0">
              <a:latin typeface="Calibri"/>
              <a:cs typeface="Calibri"/>
            </a:endParaRPr>
          </a:p>
          <a:p>
            <a:pPr marL="25977" marR="241149">
              <a:lnSpc>
                <a:spcPct val="106700"/>
              </a:lnSpc>
              <a:spcBef>
                <a:spcPts val="10"/>
              </a:spcBef>
            </a:pPr>
            <a:r>
              <a:rPr lang="en-US" sz="818" spc="-14" dirty="0">
                <a:latin typeface="Calibri"/>
                <a:cs typeface="Calibri"/>
              </a:rPr>
              <a:t>Dr. Krista Burns</a:t>
            </a:r>
            <a:br>
              <a:rPr lang="en-US" sz="818" spc="-14" dirty="0">
                <a:latin typeface="Calibri"/>
                <a:cs typeface="Calibri"/>
              </a:rPr>
            </a:br>
            <a:r>
              <a:rPr lang="en-US" sz="818" spc="-14" dirty="0">
                <a:latin typeface="Calibri"/>
                <a:cs typeface="Calibri"/>
              </a:rPr>
              <a:t>American Posture Institute</a:t>
            </a:r>
            <a:endParaRPr lang="en-US" sz="818" dirty="0">
              <a:latin typeface="Calibri"/>
              <a:cs typeface="Calibri"/>
            </a:endParaRPr>
          </a:p>
          <a:p>
            <a:pPr marL="25977" marR="24245">
              <a:lnSpc>
                <a:spcPct val="102099"/>
              </a:lnSpc>
              <a:spcBef>
                <a:spcPts val="27"/>
              </a:spcBef>
            </a:pPr>
            <a:endParaRPr lang="en-US" sz="818" spc="-17" dirty="0">
              <a:latin typeface="Calibri"/>
              <a:cs typeface="Calibri"/>
            </a:endParaRPr>
          </a:p>
          <a:p>
            <a:pPr marL="25977" marR="20781">
              <a:lnSpc>
                <a:spcPct val="102299"/>
              </a:lnSpc>
              <a:spcBef>
                <a:spcPts val="24"/>
              </a:spcBef>
            </a:pPr>
            <a:endParaRPr lang="en-US" sz="818" dirty="0">
              <a:highlight>
                <a:srgbClr val="FFFF00"/>
              </a:highlight>
              <a:latin typeface="Calibri"/>
              <a:cs typeface="Calibri"/>
            </a:endParaRPr>
          </a:p>
        </p:txBody>
      </p:sp>
      <p:sp>
        <p:nvSpPr>
          <p:cNvPr id="6" name="object 6">
            <a:extLst>
              <a:ext uri="{FF2B5EF4-FFF2-40B4-BE49-F238E27FC236}">
                <a16:creationId xmlns:a16="http://schemas.microsoft.com/office/drawing/2014/main" id="{3E47D771-D5F1-B7B3-6EE3-67C24A92DA7D}"/>
              </a:ext>
              <a:ext uri="{C183D7F6-B498-43B3-948B-1728B52AA6E4}">
                <adec:decorative xmlns:adec="http://schemas.microsoft.com/office/drawing/2017/decorative" val="1"/>
              </a:ext>
            </a:extLst>
          </p:cNvPr>
          <p:cNvSpPr/>
          <p:nvPr/>
        </p:nvSpPr>
        <p:spPr>
          <a:xfrm>
            <a:off x="3618202" y="3740660"/>
            <a:ext cx="4955597" cy="31172"/>
          </a:xfrm>
          <a:custGeom>
            <a:avLst/>
            <a:gdLst/>
            <a:ahLst/>
            <a:cxnLst/>
            <a:rect l="l" t="t" r="r" b="b"/>
            <a:pathLst>
              <a:path w="7268209">
                <a:moveTo>
                  <a:pt x="0" y="0"/>
                </a:moveTo>
                <a:lnTo>
                  <a:pt x="7267930" y="0"/>
                </a:lnTo>
              </a:path>
            </a:pathLst>
          </a:custGeom>
          <a:ln w="28575">
            <a:solidFill>
              <a:srgbClr val="005340"/>
            </a:solidFill>
            <a:prstDash val="sysDot"/>
          </a:ln>
        </p:spPr>
        <p:txBody>
          <a:bodyPr wrap="square" lIns="0" tIns="0" rIns="0" bIns="0" rtlCol="0"/>
          <a:lstStyle/>
          <a:p>
            <a:endParaRPr sz="1227" dirty="0"/>
          </a:p>
        </p:txBody>
      </p:sp>
      <p:sp>
        <p:nvSpPr>
          <p:cNvPr id="37" name="object 37"/>
          <p:cNvSpPr txBox="1">
            <a:spLocks/>
          </p:cNvSpPr>
          <p:nvPr/>
        </p:nvSpPr>
        <p:spPr>
          <a:xfrm>
            <a:off x="7208765" y="4009345"/>
            <a:ext cx="1319137" cy="1010533"/>
          </a:xfrm>
          <a:prstGeom prst="rect">
            <a:avLst/>
          </a:prstGeom>
        </p:spPr>
        <p:txBody>
          <a:bodyPr vert="horz" wrap="square" lIns="0" tIns="61912" rIns="0" bIns="0" rtlCol="0">
            <a:spAutoFit/>
          </a:bodyPr>
          <a:lstStyle/>
          <a:p>
            <a:pPr marL="25977" algn="ctr">
              <a:spcBef>
                <a:spcPts val="389"/>
              </a:spcBef>
            </a:pPr>
            <a:r>
              <a:rPr lang="en-US" sz="818" b="1" spc="20" dirty="0">
                <a:solidFill>
                  <a:srgbClr val="FFFFFF"/>
                </a:solidFill>
                <a:latin typeface="Calibri"/>
                <a:cs typeface="Calibri"/>
              </a:rPr>
              <a:t>10/26/2023</a:t>
            </a:r>
            <a:endParaRPr lang="en-US" sz="818" dirty="0">
              <a:latin typeface="Calibri"/>
              <a:cs typeface="Calibri"/>
            </a:endParaRPr>
          </a:p>
          <a:p>
            <a:pPr marL="25977">
              <a:spcBef>
                <a:spcPts val="419"/>
              </a:spcBef>
            </a:pPr>
            <a:r>
              <a:rPr sz="818" spc="-7" dirty="0">
                <a:latin typeface="Calibri"/>
                <a:cs typeface="Calibri"/>
              </a:rPr>
              <a:t>10:00</a:t>
            </a:r>
            <a:r>
              <a:rPr sz="818" spc="-31" dirty="0">
                <a:latin typeface="Calibri"/>
                <a:cs typeface="Calibri"/>
              </a:rPr>
              <a:t> </a:t>
            </a:r>
            <a:r>
              <a:rPr sz="818" spc="-75" dirty="0">
                <a:latin typeface="Calibri"/>
                <a:cs typeface="Calibri"/>
              </a:rPr>
              <a:t>AM</a:t>
            </a:r>
            <a:r>
              <a:rPr sz="818" spc="-20" dirty="0">
                <a:latin typeface="Calibri"/>
                <a:cs typeface="Calibri"/>
              </a:rPr>
              <a:t> –</a:t>
            </a:r>
            <a:r>
              <a:rPr sz="818" spc="-31" dirty="0">
                <a:latin typeface="Calibri"/>
                <a:cs typeface="Calibri"/>
              </a:rPr>
              <a:t> </a:t>
            </a:r>
            <a:r>
              <a:rPr sz="818" spc="-7" dirty="0">
                <a:latin typeface="Calibri"/>
                <a:cs typeface="Calibri"/>
              </a:rPr>
              <a:t>11:00</a:t>
            </a:r>
            <a:r>
              <a:rPr sz="818" spc="-24" dirty="0">
                <a:latin typeface="Calibri"/>
                <a:cs typeface="Calibri"/>
              </a:rPr>
              <a:t> </a:t>
            </a:r>
            <a:r>
              <a:rPr sz="818" spc="-17" dirty="0">
                <a:latin typeface="Calibri"/>
                <a:cs typeface="Calibri"/>
              </a:rPr>
              <a:t>AM</a:t>
            </a:r>
            <a:endParaRPr sz="818" dirty="0">
              <a:latin typeface="Calibri"/>
              <a:cs typeface="Calibri"/>
            </a:endParaRPr>
          </a:p>
          <a:p>
            <a:pPr marL="25977">
              <a:spcBef>
                <a:spcPts val="68"/>
              </a:spcBef>
            </a:pPr>
            <a:r>
              <a:rPr lang="en-US" sz="818" b="1" spc="31" dirty="0">
                <a:solidFill>
                  <a:srgbClr val="002C71"/>
                </a:solidFill>
                <a:latin typeface="Calibri"/>
                <a:cs typeface="Calibri"/>
              </a:rPr>
              <a:t>Assistive Technology at New Heights</a:t>
            </a:r>
            <a:br>
              <a:rPr lang="en-US" sz="818" b="1" spc="31" dirty="0">
                <a:solidFill>
                  <a:srgbClr val="002C71"/>
                </a:solidFill>
                <a:latin typeface="Calibri"/>
                <a:cs typeface="Calibri"/>
              </a:rPr>
            </a:br>
            <a:r>
              <a:rPr lang="en-US" sz="818" dirty="0">
                <a:latin typeface="Calibri"/>
                <a:cs typeface="Calibri"/>
              </a:rPr>
              <a:t>Dr.</a:t>
            </a:r>
            <a:r>
              <a:rPr lang="en-US" sz="818" spc="14" dirty="0">
                <a:latin typeface="Calibri"/>
                <a:cs typeface="Calibri"/>
              </a:rPr>
              <a:t> Wayne Crolley</a:t>
            </a:r>
            <a:br>
              <a:rPr lang="en-US" sz="818" spc="14" dirty="0">
                <a:latin typeface="Calibri"/>
                <a:cs typeface="Calibri"/>
              </a:rPr>
            </a:br>
            <a:r>
              <a:rPr lang="en-US" sz="818" spc="14" dirty="0">
                <a:latin typeface="Calibri"/>
                <a:cs typeface="Calibri"/>
              </a:rPr>
              <a:t>Novare Products, LLC</a:t>
            </a:r>
            <a:endParaRPr sz="818" dirty="0">
              <a:latin typeface="Calibri"/>
              <a:cs typeface="Calibri"/>
            </a:endParaRPr>
          </a:p>
          <a:p>
            <a:pPr marL="25977" marR="241149">
              <a:lnSpc>
                <a:spcPct val="106700"/>
              </a:lnSpc>
              <a:spcBef>
                <a:spcPts val="10"/>
              </a:spcBef>
            </a:pPr>
            <a:endParaRPr lang="en-US" sz="818" dirty="0">
              <a:latin typeface="Calibri"/>
              <a:cs typeface="Calibri"/>
            </a:endParaRPr>
          </a:p>
        </p:txBody>
      </p:sp>
    </p:spTree>
    <p:extLst>
      <p:ext uri="{BB962C8B-B14F-4D97-AF65-F5344CB8AC3E}">
        <p14:creationId xmlns:p14="http://schemas.microsoft.com/office/powerpoint/2010/main" val="192012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E0501BD-56A9-405D-8D5B-65856C319CE2}"/>
              </a:ext>
            </a:extLst>
          </p:cNvPr>
          <p:cNvSpPr>
            <a:spLocks noGrp="1"/>
          </p:cNvSpPr>
          <p:nvPr>
            <p:ph type="ctrTitle"/>
          </p:nvPr>
        </p:nvSpPr>
        <p:spPr>
          <a:xfrm>
            <a:off x="880064" y="2872581"/>
            <a:ext cx="10222865" cy="1112837"/>
          </a:xfrm>
        </p:spPr>
        <p:txBody>
          <a:bodyPr>
            <a:normAutofit/>
          </a:bodyPr>
          <a:lstStyle/>
          <a:p>
            <a:pPr algn="ctr" eaLnBrk="1" hangingPunct="1">
              <a:defRPr/>
            </a:pPr>
            <a:r>
              <a:rPr lang="en-US" dirty="0"/>
              <a:t>What is Digital Accessibility?</a:t>
            </a:r>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56599" y="170945"/>
            <a:ext cx="10515600" cy="1325563"/>
          </a:xfrm>
        </p:spPr>
        <p:txBody>
          <a:bodyPr anchor="b"/>
          <a:lstStyle/>
          <a:p>
            <a:pPr lvl="0" eaLnBrk="1" hangingPunct="1">
              <a:lnSpc>
                <a:spcPct val="100000"/>
              </a:lnSpc>
              <a:defRPr/>
            </a:pPr>
            <a:r>
              <a:rPr lang="en-US" altLang="en-US" b="1" dirty="0">
                <a:solidFill>
                  <a:prstClr val="white"/>
                </a:solidFill>
                <a:latin typeface="Arial" panose="020B0604020202020204" pitchFamily="34" charset="0"/>
                <a:cs typeface="Arial" panose="020B0604020202020204" pitchFamily="34" charset="0"/>
              </a:rPr>
              <a:t>Digital Accessibility</a:t>
            </a:r>
          </a:p>
        </p:txBody>
      </p:sp>
      <p:sp>
        <p:nvSpPr>
          <p:cNvPr id="10" name="Content Placeholder 9"/>
          <p:cNvSpPr>
            <a:spLocks noGrp="1"/>
          </p:cNvSpPr>
          <p:nvPr>
            <p:ph sz="quarter" idx="11"/>
          </p:nvPr>
        </p:nvSpPr>
        <p:spPr>
          <a:xfrm>
            <a:off x="826614" y="1770643"/>
            <a:ext cx="10515600" cy="3335749"/>
          </a:xfrm>
        </p:spPr>
        <p:txBody>
          <a:bodyPr/>
          <a:lstStyle/>
          <a:p>
            <a:pPr>
              <a:lnSpc>
                <a:spcPct val="200000"/>
              </a:lnSpc>
              <a:spcBef>
                <a:spcPts val="0"/>
              </a:spcBef>
            </a:pPr>
            <a:r>
              <a:rPr lang="en-US" sz="3200" dirty="0">
                <a:solidFill>
                  <a:srgbClr val="2C77CA"/>
                </a:solidFill>
                <a:latin typeface="Arial" panose="020B0604020202020204" pitchFamily="34" charset="0"/>
                <a:cs typeface="Arial" panose="020B0604020202020204" pitchFamily="34" charset="0"/>
              </a:rPr>
              <a:t>Website Accessibility</a:t>
            </a:r>
          </a:p>
          <a:p>
            <a:pPr>
              <a:lnSpc>
                <a:spcPct val="200000"/>
              </a:lnSpc>
              <a:spcBef>
                <a:spcPts val="0"/>
              </a:spcBef>
            </a:pPr>
            <a:r>
              <a:rPr lang="en-US" sz="3200" dirty="0">
                <a:solidFill>
                  <a:srgbClr val="2C77CA"/>
                </a:solidFill>
                <a:latin typeface="Arial" panose="020B0604020202020204" pitchFamily="34" charset="0"/>
                <a:cs typeface="Arial" panose="020B0604020202020204" pitchFamily="34" charset="0"/>
              </a:rPr>
              <a:t>Document Accessibility</a:t>
            </a:r>
          </a:p>
          <a:p>
            <a:pPr>
              <a:lnSpc>
                <a:spcPct val="200000"/>
              </a:lnSpc>
              <a:spcBef>
                <a:spcPts val="0"/>
              </a:spcBef>
            </a:pPr>
            <a:r>
              <a:rPr lang="en-US" sz="3200" dirty="0">
                <a:solidFill>
                  <a:srgbClr val="2C77CA"/>
                </a:solidFill>
                <a:latin typeface="Arial" panose="020B0604020202020204" pitchFamily="34" charset="0"/>
                <a:cs typeface="Arial" panose="020B0604020202020204" pitchFamily="34" charset="0"/>
              </a:rPr>
              <a:t>Accessibility in Video and Audio Content </a:t>
            </a:r>
          </a:p>
        </p:txBody>
      </p:sp>
    </p:spTree>
    <p:extLst>
      <p:ext uri="{BB962C8B-B14F-4D97-AF65-F5344CB8AC3E}">
        <p14:creationId xmlns:p14="http://schemas.microsoft.com/office/powerpoint/2010/main" val="248858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E0501BD-56A9-405D-8D5B-65856C319CE2}"/>
              </a:ext>
            </a:extLst>
          </p:cNvPr>
          <p:cNvSpPr>
            <a:spLocks noGrp="1"/>
          </p:cNvSpPr>
          <p:nvPr>
            <p:ph type="ctrTitle"/>
          </p:nvPr>
        </p:nvSpPr>
        <p:spPr>
          <a:xfrm>
            <a:off x="880064" y="2872581"/>
            <a:ext cx="10222865" cy="1112837"/>
          </a:xfrm>
        </p:spPr>
        <p:txBody>
          <a:bodyPr>
            <a:normAutofit/>
          </a:bodyPr>
          <a:lstStyle/>
          <a:p>
            <a:pPr algn="ctr" eaLnBrk="1" hangingPunct="1">
              <a:defRPr/>
            </a:pPr>
            <a:r>
              <a:rPr lang="en-US" dirty="0"/>
              <a:t>Website Accessibility</a:t>
            </a:r>
            <a:endParaRPr lang="en-US" altLang="en-US" dirty="0"/>
          </a:p>
        </p:txBody>
      </p:sp>
    </p:spTree>
    <p:extLst>
      <p:ext uri="{BB962C8B-B14F-4D97-AF65-F5344CB8AC3E}">
        <p14:creationId xmlns:p14="http://schemas.microsoft.com/office/powerpoint/2010/main" val="1291941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00" y="696283"/>
            <a:ext cx="10515600" cy="847725"/>
          </a:xfrm>
        </p:spPr>
        <p:txBody>
          <a:bodyPr/>
          <a:lstStyle/>
          <a:p>
            <a:pPr eaLnBrk="1" hangingPunct="1">
              <a:lnSpc>
                <a:spcPct val="100000"/>
              </a:lnSpc>
            </a:pPr>
            <a:r>
              <a:rPr lang="en-US" altLang="en-US" b="1" dirty="0">
                <a:solidFill>
                  <a:schemeClr val="bg1"/>
                </a:solidFill>
                <a:latin typeface="Arial"/>
                <a:cs typeface="Arial"/>
              </a:rPr>
              <a:t>Web Accessibility </a:t>
            </a:r>
            <a:r>
              <a:rPr lang="en-US" altLang="en-US" sz="1200" dirty="0">
                <a:solidFill>
                  <a:schemeClr val="bg1"/>
                </a:solidFill>
                <a:latin typeface="Arial"/>
                <a:cs typeface="Arial"/>
              </a:rPr>
              <a:t>(1 of 2)</a:t>
            </a:r>
            <a:endParaRPr lang="en-US" sz="1200" dirty="0">
              <a:solidFill>
                <a:schemeClr val="bg1"/>
              </a:solidFill>
              <a:latin typeface="Arial"/>
              <a:cs typeface="Arial"/>
            </a:endParaRPr>
          </a:p>
        </p:txBody>
      </p:sp>
      <p:sp>
        <p:nvSpPr>
          <p:cNvPr id="3" name="Content Placeholder 2"/>
          <p:cNvSpPr>
            <a:spLocks noGrp="1"/>
          </p:cNvSpPr>
          <p:nvPr>
            <p:ph sz="quarter" idx="11"/>
          </p:nvPr>
        </p:nvSpPr>
        <p:spPr>
          <a:xfrm>
            <a:off x="629265" y="1757363"/>
            <a:ext cx="10889800" cy="2161494"/>
          </a:xfrm>
        </p:spPr>
        <p:txBody>
          <a:bodyPr/>
          <a:lstStyle/>
          <a:p>
            <a:pPr marL="0" indent="0" eaLnBrk="1" fontAlgn="auto" hangingPunct="1">
              <a:lnSpc>
                <a:spcPct val="100000"/>
              </a:lnSpc>
              <a:spcBef>
                <a:spcPts val="0"/>
              </a:spcBef>
              <a:spcAft>
                <a:spcPts val="0"/>
              </a:spcAft>
              <a:buNone/>
              <a:defRPr/>
            </a:pPr>
            <a:r>
              <a:rPr lang="en-US" sz="3200" dirty="0">
                <a:solidFill>
                  <a:srgbClr val="2C77CA"/>
                </a:solidFill>
                <a:latin typeface="Arial" panose="020B0604020202020204" pitchFamily="34" charset="0"/>
                <a:cs typeface="Arial" panose="020B0604020202020204" pitchFamily="34" charset="0"/>
              </a:rPr>
              <a:t>According to the World Wide Web Consortium (W3C) web accessibility means that websites, tools, and technologies are designed and developed so that people with disabilities can use them. More specifically, people can:</a:t>
            </a:r>
          </a:p>
        </p:txBody>
      </p:sp>
      <p:sp>
        <p:nvSpPr>
          <p:cNvPr id="4" name="Content Placeholder 3"/>
          <p:cNvSpPr>
            <a:spLocks noGrp="1"/>
          </p:cNvSpPr>
          <p:nvPr>
            <p:ph sz="quarter" idx="12"/>
          </p:nvPr>
        </p:nvSpPr>
        <p:spPr>
          <a:xfrm>
            <a:off x="914269" y="4286992"/>
            <a:ext cx="11092835" cy="1163783"/>
          </a:xfrm>
        </p:spPr>
        <p:txBody>
          <a:bodyPr/>
          <a:lstStyle/>
          <a:p>
            <a:pPr eaLnBrk="1" hangingPunct="1">
              <a:buClr>
                <a:srgbClr val="2860A4"/>
              </a:buClr>
            </a:pPr>
            <a:r>
              <a:rPr lang="en-US" altLang="en-US" sz="3200" dirty="0">
                <a:solidFill>
                  <a:srgbClr val="2C77CA"/>
                </a:solidFill>
                <a:latin typeface="Arial" panose="020B0604020202020204" pitchFamily="34" charset="0"/>
                <a:cs typeface="Arial" panose="020B0604020202020204" pitchFamily="34" charset="0"/>
              </a:rPr>
              <a:t>Perceive, understand, navigate, and interact with the Web</a:t>
            </a:r>
          </a:p>
          <a:p>
            <a:pPr eaLnBrk="1" hangingPunct="1">
              <a:buClr>
                <a:srgbClr val="2860A4"/>
              </a:buClr>
            </a:pPr>
            <a:r>
              <a:rPr lang="en-US" altLang="en-US" sz="3200" dirty="0">
                <a:solidFill>
                  <a:srgbClr val="2C77CA"/>
                </a:solidFill>
                <a:latin typeface="Arial" panose="020B0604020202020204" pitchFamily="34" charset="0"/>
                <a:cs typeface="Arial" panose="020B0604020202020204" pitchFamily="34" charset="0"/>
              </a:rPr>
              <a:t>Contribute to the Web</a:t>
            </a:r>
          </a:p>
        </p:txBody>
      </p:sp>
    </p:spTree>
    <p:extLst>
      <p:ext uri="{BB962C8B-B14F-4D97-AF65-F5344CB8AC3E}">
        <p14:creationId xmlns:p14="http://schemas.microsoft.com/office/powerpoint/2010/main" val="865373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598" y="769050"/>
            <a:ext cx="10515600" cy="703708"/>
          </a:xfrm>
        </p:spPr>
        <p:txBody>
          <a:bodyPr/>
          <a:lstStyle/>
          <a:p>
            <a:pPr eaLnBrk="1" hangingPunct="1">
              <a:lnSpc>
                <a:spcPct val="100000"/>
              </a:lnSpc>
            </a:pPr>
            <a:r>
              <a:rPr lang="en-US" altLang="en-US" b="1" dirty="0">
                <a:solidFill>
                  <a:schemeClr val="bg1"/>
                </a:solidFill>
                <a:latin typeface="Arial"/>
                <a:cs typeface="Arial"/>
              </a:rPr>
              <a:t>Web Accessibility </a:t>
            </a:r>
            <a:r>
              <a:rPr lang="en-US" altLang="en-US" sz="1200" dirty="0">
                <a:solidFill>
                  <a:schemeClr val="bg1"/>
                </a:solidFill>
                <a:latin typeface="Arial"/>
                <a:cs typeface="Arial"/>
              </a:rPr>
              <a:t>(2 of 2)</a:t>
            </a:r>
            <a:endParaRPr lang="en-US" altLang="en-US" b="1" dirty="0">
              <a:solidFill>
                <a:schemeClr val="bg1"/>
              </a:solidFill>
              <a:latin typeface="Arial"/>
              <a:cs typeface="Arial"/>
            </a:endParaRPr>
          </a:p>
        </p:txBody>
      </p:sp>
      <p:sp>
        <p:nvSpPr>
          <p:cNvPr id="3" name="Content Placeholder 2"/>
          <p:cNvSpPr>
            <a:spLocks noGrp="1"/>
          </p:cNvSpPr>
          <p:nvPr>
            <p:ph sz="quarter" idx="11"/>
          </p:nvPr>
        </p:nvSpPr>
        <p:spPr>
          <a:xfrm>
            <a:off x="629394" y="1764218"/>
            <a:ext cx="10485910" cy="1157112"/>
          </a:xfrm>
        </p:spPr>
        <p:txBody>
          <a:bodyPr/>
          <a:lstStyle/>
          <a:p>
            <a:pPr marL="0" indent="0" eaLnBrk="1" fontAlgn="auto" hangingPunct="1">
              <a:lnSpc>
                <a:spcPct val="100000"/>
              </a:lnSpc>
              <a:spcBef>
                <a:spcPts val="0"/>
              </a:spcBef>
              <a:spcAft>
                <a:spcPts val="0"/>
              </a:spcAft>
              <a:buNone/>
              <a:defRPr/>
            </a:pPr>
            <a:r>
              <a:rPr lang="en-US" sz="3200" dirty="0">
                <a:solidFill>
                  <a:srgbClr val="2C77CA"/>
                </a:solidFill>
                <a:latin typeface="Arial" panose="020B0604020202020204" pitchFamily="34" charset="0"/>
                <a:cs typeface="Arial" panose="020B0604020202020204" pitchFamily="34" charset="0"/>
              </a:rPr>
              <a:t>Web accessibility encompasses all disabilities that affect access to the Web, including:</a:t>
            </a:r>
          </a:p>
        </p:txBody>
      </p:sp>
      <p:sp>
        <p:nvSpPr>
          <p:cNvPr id="4" name="Content Placeholder 3"/>
          <p:cNvSpPr>
            <a:spLocks noGrp="1"/>
          </p:cNvSpPr>
          <p:nvPr>
            <p:ph sz="quarter" idx="12"/>
          </p:nvPr>
        </p:nvSpPr>
        <p:spPr>
          <a:xfrm>
            <a:off x="2901538" y="3357750"/>
            <a:ext cx="3087585" cy="1715943"/>
          </a:xfrm>
        </p:spPr>
        <p:txBody>
          <a:bodyPr/>
          <a:lstStyle/>
          <a:p>
            <a:pPr eaLnBrk="1" hangingPunct="1">
              <a:buClr>
                <a:srgbClr val="2860A4"/>
              </a:buClr>
            </a:pPr>
            <a:r>
              <a:rPr lang="en-US" altLang="en-US" sz="3200" dirty="0">
                <a:solidFill>
                  <a:srgbClr val="2C77CA"/>
                </a:solidFill>
                <a:latin typeface="Arial" panose="020B0604020202020204" pitchFamily="34" charset="0"/>
                <a:cs typeface="Arial" panose="020B0604020202020204" pitchFamily="34" charset="0"/>
              </a:rPr>
              <a:t>Auditory</a:t>
            </a:r>
          </a:p>
          <a:p>
            <a:pPr eaLnBrk="1" hangingPunct="1">
              <a:buClr>
                <a:srgbClr val="2860A4"/>
              </a:buClr>
            </a:pPr>
            <a:r>
              <a:rPr lang="en-US" altLang="en-US" sz="3200" dirty="0">
                <a:solidFill>
                  <a:srgbClr val="2C77CA"/>
                </a:solidFill>
                <a:latin typeface="Arial" panose="020B0604020202020204" pitchFamily="34" charset="0"/>
                <a:cs typeface="Arial" panose="020B0604020202020204" pitchFamily="34" charset="0"/>
              </a:rPr>
              <a:t>Cognitive</a:t>
            </a:r>
          </a:p>
          <a:p>
            <a:pPr eaLnBrk="1" hangingPunct="1">
              <a:buClr>
                <a:srgbClr val="2860A4"/>
              </a:buClr>
            </a:pPr>
            <a:r>
              <a:rPr lang="en-US" altLang="en-US" sz="3200" dirty="0">
                <a:solidFill>
                  <a:srgbClr val="2C77CA"/>
                </a:solidFill>
                <a:latin typeface="Arial" panose="020B0604020202020204" pitchFamily="34" charset="0"/>
                <a:cs typeface="Arial" panose="020B0604020202020204" pitchFamily="34" charset="0"/>
              </a:rPr>
              <a:t>Neurological</a:t>
            </a:r>
          </a:p>
        </p:txBody>
      </p:sp>
      <p:sp>
        <p:nvSpPr>
          <p:cNvPr id="7" name="Content Placeholder 6"/>
          <p:cNvSpPr>
            <a:spLocks noGrp="1"/>
          </p:cNvSpPr>
          <p:nvPr>
            <p:ph sz="quarter" idx="13"/>
          </p:nvPr>
        </p:nvSpPr>
        <p:spPr>
          <a:xfrm>
            <a:off x="6290777" y="3429000"/>
            <a:ext cx="2390085" cy="1644693"/>
          </a:xfrm>
        </p:spPr>
        <p:txBody>
          <a:bodyPr/>
          <a:lstStyle/>
          <a:p>
            <a:pPr eaLnBrk="1" hangingPunct="1">
              <a:buClr>
                <a:srgbClr val="2860A4"/>
              </a:buClr>
            </a:pPr>
            <a:r>
              <a:rPr lang="en-US" altLang="en-US" sz="3200" dirty="0">
                <a:solidFill>
                  <a:srgbClr val="2C77CA"/>
                </a:solidFill>
                <a:latin typeface="Arial" panose="020B0604020202020204" pitchFamily="34" charset="0"/>
                <a:cs typeface="Arial" panose="020B0604020202020204" pitchFamily="34" charset="0"/>
              </a:rPr>
              <a:t>Physical</a:t>
            </a:r>
          </a:p>
          <a:p>
            <a:pPr eaLnBrk="1" hangingPunct="1">
              <a:buClr>
                <a:srgbClr val="2860A4"/>
              </a:buClr>
            </a:pPr>
            <a:r>
              <a:rPr lang="en-US" altLang="en-US" sz="3200" dirty="0">
                <a:solidFill>
                  <a:srgbClr val="2C77CA"/>
                </a:solidFill>
                <a:latin typeface="Arial" panose="020B0604020202020204" pitchFamily="34" charset="0"/>
                <a:cs typeface="Arial" panose="020B0604020202020204" pitchFamily="34" charset="0"/>
              </a:rPr>
              <a:t>Speech</a:t>
            </a:r>
          </a:p>
          <a:p>
            <a:pPr eaLnBrk="1" hangingPunct="1">
              <a:buClr>
                <a:srgbClr val="2860A4"/>
              </a:buClr>
            </a:pPr>
            <a:r>
              <a:rPr lang="en-US" altLang="en-US" sz="3200" dirty="0">
                <a:solidFill>
                  <a:srgbClr val="2C77CA"/>
                </a:solidFill>
                <a:latin typeface="Arial" panose="020B0604020202020204" pitchFamily="34" charset="0"/>
                <a:cs typeface="Arial" panose="020B0604020202020204" pitchFamily="34" charset="0"/>
              </a:rPr>
              <a:t>Visual</a:t>
            </a:r>
          </a:p>
        </p:txBody>
      </p:sp>
    </p:spTree>
    <p:extLst>
      <p:ext uri="{BB962C8B-B14F-4D97-AF65-F5344CB8AC3E}">
        <p14:creationId xmlns:p14="http://schemas.microsoft.com/office/powerpoint/2010/main" val="3839501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00" y="769050"/>
            <a:ext cx="10515600" cy="703708"/>
          </a:xfrm>
        </p:spPr>
        <p:txBody>
          <a:bodyPr/>
          <a:lstStyle/>
          <a:p>
            <a:pPr eaLnBrk="1" hangingPunct="1">
              <a:lnSpc>
                <a:spcPct val="100000"/>
              </a:lnSpc>
            </a:pPr>
            <a:r>
              <a:rPr lang="en-US" altLang="en-US" b="1" dirty="0">
                <a:solidFill>
                  <a:schemeClr val="bg1"/>
                </a:solidFill>
                <a:latin typeface="Arial" panose="020B0604020202020204" pitchFamily="34" charset="0"/>
                <a:cs typeface="Arial" panose="020B0604020202020204" pitchFamily="34" charset="0"/>
              </a:rPr>
              <a:t>What’s the impact?</a:t>
            </a:r>
          </a:p>
        </p:txBody>
      </p:sp>
      <p:sp>
        <p:nvSpPr>
          <p:cNvPr id="3" name="Content Placeholder 2"/>
          <p:cNvSpPr>
            <a:spLocks noGrp="1"/>
          </p:cNvSpPr>
          <p:nvPr>
            <p:ph sz="quarter" idx="11"/>
          </p:nvPr>
        </p:nvSpPr>
        <p:spPr>
          <a:xfrm>
            <a:off x="617518" y="1497510"/>
            <a:ext cx="10806544" cy="5069545"/>
          </a:xfrm>
        </p:spPr>
        <p:txBody>
          <a:bodyPr/>
          <a:lstStyle/>
          <a:p>
            <a:pPr eaLnBrk="1" hangingPunct="1">
              <a:spcAft>
                <a:spcPts val="4000"/>
              </a:spcAft>
              <a:buClr>
                <a:srgbClr val="2860A4"/>
              </a:buClr>
              <a:defRPr/>
            </a:pPr>
            <a:r>
              <a:rPr lang="en-US" altLang="en-US" dirty="0">
                <a:solidFill>
                  <a:srgbClr val="2C77CA"/>
                </a:solidFill>
                <a:latin typeface="Arial" panose="020B0604020202020204" pitchFamily="34" charset="0"/>
                <a:cs typeface="Arial" panose="020B0604020202020204" pitchFamily="34" charset="0"/>
              </a:rPr>
              <a:t>1 in 5 people are estimated to live with a disability (about 1.5 billion people)—with a combined disposable income of more than $1.2 trillion. </a:t>
            </a:r>
          </a:p>
          <a:p>
            <a:pPr eaLnBrk="1" hangingPunct="1">
              <a:buClr>
                <a:srgbClr val="2860A4"/>
              </a:buClr>
              <a:defRPr/>
            </a:pPr>
            <a:r>
              <a:rPr lang="en-US" altLang="en-US" dirty="0">
                <a:solidFill>
                  <a:srgbClr val="2C77CA"/>
                </a:solidFill>
                <a:latin typeface="Arial" panose="020B0604020202020204" pitchFamily="34" charset="0"/>
                <a:cs typeface="Arial" panose="020B0604020202020204" pitchFamily="34" charset="0"/>
              </a:rPr>
              <a:t>This is the largest minority group in the US which also includes</a:t>
            </a:r>
          </a:p>
          <a:p>
            <a:pPr marL="914400" lvl="1" indent="-457200" eaLnBrk="1" hangingPunct="1">
              <a:buClr>
                <a:srgbClr val="2860A4"/>
              </a:buClr>
              <a:buFont typeface="Wingdings" panose="05000000000000000000" pitchFamily="2" charset="2"/>
              <a:buChar char="q"/>
              <a:defRPr/>
            </a:pPr>
            <a:r>
              <a:rPr lang="en-US" altLang="en-US" sz="2800" dirty="0">
                <a:solidFill>
                  <a:srgbClr val="2C77CA"/>
                </a:solidFill>
                <a:latin typeface="Arial" panose="020B0604020202020204" pitchFamily="34" charset="0"/>
                <a:cs typeface="Arial" panose="020B0604020202020204" pitchFamily="34" charset="0"/>
              </a:rPr>
              <a:t>Aging and elderly</a:t>
            </a:r>
          </a:p>
          <a:p>
            <a:pPr marL="914400" lvl="1" indent="-457200" eaLnBrk="1" hangingPunct="1">
              <a:spcAft>
                <a:spcPts val="3600"/>
              </a:spcAft>
              <a:buClr>
                <a:srgbClr val="2860A4"/>
              </a:buClr>
              <a:buFont typeface="Wingdings" panose="05000000000000000000" pitchFamily="2" charset="2"/>
              <a:buChar char="q"/>
              <a:defRPr/>
            </a:pPr>
            <a:r>
              <a:rPr lang="en-US" altLang="en-US" sz="2800" dirty="0">
                <a:solidFill>
                  <a:srgbClr val="2C77CA"/>
                </a:solidFill>
                <a:latin typeface="Arial" panose="020B0604020202020204" pitchFamily="34" charset="0"/>
                <a:cs typeface="Arial" panose="020B0604020202020204" pitchFamily="34" charset="0"/>
              </a:rPr>
              <a:t>Someone that is temporarily injured</a:t>
            </a:r>
          </a:p>
          <a:p>
            <a:pPr eaLnBrk="1" hangingPunct="1">
              <a:buClr>
                <a:srgbClr val="2860A4"/>
              </a:buClr>
              <a:defRPr/>
            </a:pPr>
            <a:r>
              <a:rPr lang="en-US" altLang="en-US" dirty="0">
                <a:solidFill>
                  <a:srgbClr val="2C77CA"/>
                </a:solidFill>
                <a:latin typeface="Arial" panose="020B0604020202020204" pitchFamily="34" charset="0"/>
                <a:cs typeface="Arial" panose="020B0604020202020204" pitchFamily="34" charset="0"/>
              </a:rPr>
              <a:t>The internet is currently built with an abundance of ableism, there is little to no attention paid to accessibility outside of regulated industries or after a lawsuit. </a:t>
            </a:r>
          </a:p>
        </p:txBody>
      </p:sp>
    </p:spTree>
    <p:extLst>
      <p:ext uri="{BB962C8B-B14F-4D97-AF65-F5344CB8AC3E}">
        <p14:creationId xmlns:p14="http://schemas.microsoft.com/office/powerpoint/2010/main" val="13276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0771CBBEC1AFE449E085A3890D729A5" ma:contentTypeVersion="12" ma:contentTypeDescription="Create a new document." ma:contentTypeScope="" ma:versionID="2ae10e37fdd2266e1761c581175540d2">
  <xsd:schema xmlns:xsd="http://www.w3.org/2001/XMLSchema" xmlns:xs="http://www.w3.org/2001/XMLSchema" xmlns:p="http://schemas.microsoft.com/office/2006/metadata/properties" xmlns:ns2="706d14e9-cc6e-4059-ba71-8291c875a830" xmlns:ns3="e51096e4-61aa-4424-9384-ffa29c6c213a" targetNamespace="http://schemas.microsoft.com/office/2006/metadata/properties" ma:root="true" ma:fieldsID="7eb79151b97e46a4331532212742353c" ns2:_="" ns3:_="">
    <xsd:import namespace="706d14e9-cc6e-4059-ba71-8291c875a830"/>
    <xsd:import namespace="e51096e4-61aa-4424-9384-ffa29c6c213a"/>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lcf76f155ced4ddcb4097134ff3c332f" minOccurs="0"/>
                <xsd:element ref="ns3:TaxCatchAll"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6d14e9-cc6e-4059-ba71-8291c875a8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f4ad3f4-3869-46f9-b7da-1373fb3c666b" ma:termSetId="09814cd3-568e-fe90-9814-8d621ff8fb84" ma:anchorId="fba54fb3-c3e1-fe81-a776-ca4b69148c4d" ma:open="true" ma:isKeyword="false">
      <xsd:complexType>
        <xsd:sequence>
          <xsd:element ref="pc:Terms" minOccurs="0" maxOccurs="1"/>
        </xsd:sequence>
      </xsd:complex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1096e4-61aa-4424-9384-ffa29c6c213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25e09d4-b3cb-465a-9bc9-bec429070e9f}" ma:internalName="TaxCatchAll" ma:showField="CatchAllData" ma:web="e51096e4-61aa-4424-9384-ffa29c6c213a">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8316CA-927E-4B5F-A1AF-3F2147CD59DA}">
  <ds:schemaRefs>
    <ds:schemaRef ds:uri="http://schemas.microsoft.com/sharepoint/v3/contenttype/forms"/>
  </ds:schemaRefs>
</ds:datastoreItem>
</file>

<file path=customXml/itemProps2.xml><?xml version="1.0" encoding="utf-8"?>
<ds:datastoreItem xmlns:ds="http://schemas.openxmlformats.org/officeDocument/2006/customXml" ds:itemID="{BEFE5119-ADA1-42BA-B7D0-8E9AD2FB47C9}">
  <ds:schemaRefs>
    <ds:schemaRef ds:uri="706d14e9-cc6e-4059-ba71-8291c875a830"/>
    <ds:schemaRef ds:uri="e51096e4-61aa-4424-9384-ffa29c6c21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655</TotalTime>
  <Words>3165</Words>
  <Application>Microsoft Office PowerPoint</Application>
  <PresentationFormat>Widescreen</PresentationFormat>
  <Paragraphs>325</Paragraphs>
  <Slides>31</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Wingdings</vt:lpstr>
      <vt:lpstr>Office Theme</vt:lpstr>
      <vt:lpstr>Digital Accessibility Fundamentals for Websites, Documents, and Videos</vt:lpstr>
      <vt:lpstr>Today’s Speakers</vt:lpstr>
      <vt:lpstr>Advancing Access &amp; Equity</vt:lpstr>
      <vt:lpstr>What is Digital Accessibility?</vt:lpstr>
      <vt:lpstr>Digital Accessibility</vt:lpstr>
      <vt:lpstr>Website Accessibility</vt:lpstr>
      <vt:lpstr>Web Accessibility (1 of 2)</vt:lpstr>
      <vt:lpstr>Web Accessibility (2 of 2)</vt:lpstr>
      <vt:lpstr>What’s the impact?</vt:lpstr>
      <vt:lpstr>“But I thought this didn’t apply to me!”</vt:lpstr>
      <vt:lpstr>Good News!</vt:lpstr>
      <vt:lpstr>What is WCAG?</vt:lpstr>
      <vt:lpstr>Document Accessibility</vt:lpstr>
      <vt:lpstr>Document Accessibility </vt:lpstr>
      <vt:lpstr>Types of Documents Should be Accessible</vt:lpstr>
      <vt:lpstr>What is Document Accessibility?</vt:lpstr>
      <vt:lpstr>How is it Accomplished?</vt:lpstr>
      <vt:lpstr>Why is it Important?</vt:lpstr>
      <vt:lpstr>Legal Risk</vt:lpstr>
      <vt:lpstr>Business Case</vt:lpstr>
      <vt:lpstr>Social Inclusion </vt:lpstr>
      <vt:lpstr>Accessibility in Video and Audio Content</vt:lpstr>
      <vt:lpstr>Accessibility in Video and Audio Content​</vt:lpstr>
      <vt:lpstr>Communication Access Realtime Translation - (CART)</vt:lpstr>
      <vt:lpstr>Post-production Captioning</vt:lpstr>
      <vt:lpstr>Audio Description </vt:lpstr>
      <vt:lpstr>Audience Questions</vt:lpstr>
      <vt:lpstr>Contact Information (1 of 2)</vt:lpstr>
      <vt:lpstr>Contact Information (2 of 2)</vt:lpstr>
      <vt:lpstr>Contact Information </vt:lpstr>
      <vt:lpstr>Current and Upcoming Meetings, cont.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Demarest, Emily</dc:creator>
  <cp:lastModifiedBy>Sherbondy, Michelle - OO, Washington, DC</cp:lastModifiedBy>
  <cp:revision>65</cp:revision>
  <cp:lastPrinted>2019-02-12T17:53:29Z</cp:lastPrinted>
  <dcterms:created xsi:type="dcterms:W3CDTF">2016-08-15T14:26:48Z</dcterms:created>
  <dcterms:modified xsi:type="dcterms:W3CDTF">2023-10-17T13:32:05Z</dcterms:modified>
</cp:coreProperties>
</file>